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EF470-54B2-4A24-8D08-D8A8EFF3FD7A}" type="datetimeFigureOut">
              <a:rPr lang="it-IT" smtClean="0"/>
              <a:pPr/>
              <a:t>27/07/2022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F929D-DBE6-43A1-8C26-3E1020F50A6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26</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5F929D-DBE6-43A1-8C26-3E1020F50A6F}"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AF003DDF-9180-470A-88AC-CC8D5B1179F1}" type="datetime1">
              <a:rPr lang="it-IT" smtClean="0"/>
              <a:pPr/>
              <a:t>27/07/2022</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1DD1764C-84AA-439F-85E9-949B4B71F13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74E831E-5C5D-46D0-AC8B-5E0956EEEEF9}" type="datetime1">
              <a:rPr lang="it-IT" smtClean="0"/>
              <a:pPr/>
              <a:t>27/07/2022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48FB9CC-D926-4CDF-A11D-D679EE026CB7}" type="datetime1">
              <a:rPr lang="it-IT" smtClean="0"/>
              <a:pPr/>
              <a:t>27/07/2022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E69B6CE-6F5E-4566-A66B-1A5C4F1631BB}" type="datetime1">
              <a:rPr lang="it-IT" smtClean="0"/>
              <a:pPr/>
              <a:t>27/07/2022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661B385-9A4D-496C-830C-D68172372E74}" type="datetime1">
              <a:rPr lang="it-IT" smtClean="0"/>
              <a:pPr/>
              <a:t>27/07/2022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D1764C-84AA-439F-85E9-949B4B71F13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C81664BD-C022-4B63-808B-1EE3DA548434}" type="datetime1">
              <a:rPr lang="it-IT" smtClean="0"/>
              <a:pPr/>
              <a:t>27/07/2022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0126737C-8D5F-4387-B53D-DF6899DC12AE}" type="datetime1">
              <a:rPr lang="it-IT" smtClean="0"/>
              <a:pPr/>
              <a:t>27/07/2022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327B61F-4F30-43D8-8A87-428889FE4967}" type="datetime1">
              <a:rPr lang="it-IT" smtClean="0"/>
              <a:pPr/>
              <a:t>27/07/2022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89CE0C7-8999-4FDB-90D9-7D84C956479C}" type="datetime1">
              <a:rPr lang="it-IT" smtClean="0"/>
              <a:pPr/>
              <a:t>27/07/2022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A0BFFE0-B04B-4BD6-A0B6-7AEFFA17FC24}" type="datetime1">
              <a:rPr lang="it-IT" smtClean="0"/>
              <a:pPr/>
              <a:t>27/07/2022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D1764C-84AA-439F-85E9-949B4B71F13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19E0B51-5D0B-4D2C-B7C4-464036E34E42}" type="datetime1">
              <a:rPr lang="it-IT" smtClean="0"/>
              <a:pPr/>
              <a:t>27/07/2022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1DD1764C-84AA-439F-85E9-949B4B71F131}"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1D219E-EE0D-4A2A-AFBD-E3B7763C0880}" type="datetime1">
              <a:rPr lang="it-IT" smtClean="0"/>
              <a:pPr/>
              <a:t>27/07/2022</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D1764C-84AA-439F-85E9-949B4B71F131}"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3" name="Sottotitolo 2"/>
          <p:cNvSpPr>
            <a:spLocks noGrp="1"/>
          </p:cNvSpPr>
          <p:nvPr>
            <p:ph type="subTitle" idx="1"/>
          </p:nvPr>
        </p:nvSpPr>
        <p:spPr>
          <a:xfrm>
            <a:off x="683568" y="5013176"/>
            <a:ext cx="7854696" cy="864096"/>
          </a:xfrm>
          <a:solidFill>
            <a:srgbClr val="FFFF00"/>
          </a:solidFill>
          <a:ln w="25400">
            <a:solidFill>
              <a:srgbClr val="FF0000"/>
            </a:solidFill>
          </a:ln>
        </p:spPr>
        <p:txBody>
          <a:bodyPr>
            <a:normAutofit fontScale="85000" lnSpcReduction="10000"/>
          </a:bodyPr>
          <a:lstStyle/>
          <a:p>
            <a:pPr algn="ctr"/>
            <a:r>
              <a:rPr lang="it-IT" sz="2000" b="1" dirty="0" smtClean="0">
                <a:solidFill>
                  <a:srgbClr val="0070C0"/>
                </a:solidFill>
              </a:rPr>
              <a:t>La sessualità è una componente fondamentale della persona che va educata. E’ un modo di essere, di relazionarsi e comunicare con gli altri, </a:t>
            </a:r>
          </a:p>
          <a:p>
            <a:pPr algn="ctr"/>
            <a:r>
              <a:rPr lang="it-IT" sz="2000" b="1" dirty="0" smtClean="0">
                <a:solidFill>
                  <a:srgbClr val="0070C0"/>
                </a:solidFill>
              </a:rPr>
              <a:t>di sentire, di esprimere e di vivere l’amore umano.</a:t>
            </a:r>
            <a:endParaRPr lang="it-IT" sz="2000" dirty="0">
              <a:solidFill>
                <a:srgbClr val="0070C0"/>
              </a:solidFill>
            </a:endParaRPr>
          </a:p>
        </p:txBody>
      </p:sp>
      <p:sp>
        <p:nvSpPr>
          <p:cNvPr id="4" name="CasellaDiTesto 3"/>
          <p:cNvSpPr txBox="1"/>
          <p:nvPr/>
        </p:nvSpPr>
        <p:spPr>
          <a:xfrm>
            <a:off x="683568" y="6093296"/>
            <a:ext cx="7848872" cy="338554"/>
          </a:xfrm>
          <a:prstGeom prst="rect">
            <a:avLst/>
          </a:prstGeom>
          <a:noFill/>
        </p:spPr>
        <p:txBody>
          <a:bodyPr wrap="square" rtlCol="0">
            <a:spAutoFit/>
          </a:bodyPr>
          <a:lstStyle/>
          <a:p>
            <a:pPr algn="ctr"/>
            <a:r>
              <a:rPr lang="it-IT" sz="1600" b="1" dirty="0" smtClean="0">
                <a:solidFill>
                  <a:schemeClr val="bg1"/>
                </a:solidFill>
              </a:rPr>
              <a:t>Prof. Francesco  Cannizzaro - Specialista in Pedagogia, Bioetica e Sessuologia</a:t>
            </a:r>
            <a:endParaRPr lang="it-IT" sz="1600" b="1" dirty="0">
              <a:solidFill>
                <a:schemeClr val="bg1"/>
              </a:solidFill>
            </a:endParaRPr>
          </a:p>
        </p:txBody>
      </p:sp>
      <p:sp>
        <p:nvSpPr>
          <p:cNvPr id="8" name="Segnaposto data 7"/>
          <p:cNvSpPr>
            <a:spLocks noGrp="1"/>
          </p:cNvSpPr>
          <p:nvPr>
            <p:ph type="dt" sz="half" idx="10"/>
          </p:nvPr>
        </p:nvSpPr>
        <p:spPr/>
        <p:txBody>
          <a:bodyPr/>
          <a:lstStyle/>
          <a:p>
            <a:fld id="{DD30BCE2-43FB-4B29-90D5-80B21E697178}"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a:t>
            </a:fld>
            <a:endParaRPr lang="it-IT"/>
          </a:p>
        </p:txBody>
      </p:sp>
      <p:pic>
        <p:nvPicPr>
          <p:cNvPr id="1026" name="Picture 2" descr="C:\Users\Master\Desktop\s1.jpg"/>
          <p:cNvPicPr>
            <a:picLocks noChangeAspect="1" noChangeArrowheads="1"/>
          </p:cNvPicPr>
          <p:nvPr/>
        </p:nvPicPr>
        <p:blipFill>
          <a:blip r:embed="rId3" cstate="print"/>
          <a:srcRect/>
          <a:stretch>
            <a:fillRect/>
          </a:stretch>
        </p:blipFill>
        <p:spPr bwMode="auto">
          <a:xfrm>
            <a:off x="1259632" y="1196752"/>
            <a:ext cx="6573491" cy="3456384"/>
          </a:xfrm>
          <a:prstGeom prst="rect">
            <a:avLst/>
          </a:prstGeom>
          <a:noFill/>
          <a:ln w="25400">
            <a:solidFill>
              <a:srgbClr val="0070C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A242D36D-2435-406C-8F12-95C573405508}"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10</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In che senso la persona è sessuata?</a:t>
            </a:r>
            <a:endParaRPr lang="it-IT" sz="2000" b="1" dirty="0">
              <a:solidFill>
                <a:srgbClr val="0070C0"/>
              </a:solidFill>
            </a:endParaRPr>
          </a:p>
        </p:txBody>
      </p:sp>
      <p:sp>
        <p:nvSpPr>
          <p:cNvPr id="18" name="Rettangolo 17"/>
          <p:cNvSpPr/>
          <p:nvPr/>
        </p:nvSpPr>
        <p:spPr>
          <a:xfrm>
            <a:off x="251520" y="1772816"/>
            <a:ext cx="8640960" cy="50405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smtClean="0">
                <a:solidFill>
                  <a:srgbClr val="FFFF00"/>
                </a:solidFill>
              </a:rPr>
              <a:t>Il </a:t>
            </a:r>
            <a:r>
              <a:rPr lang="it-IT" dirty="0">
                <a:solidFill>
                  <a:srgbClr val="FFFF00"/>
                </a:solidFill>
              </a:rPr>
              <a:t>bambino e la bambina sono sessuati già al momento del concepimento. </a:t>
            </a:r>
          </a:p>
        </p:txBody>
      </p:sp>
      <p:sp>
        <p:nvSpPr>
          <p:cNvPr id="17" name="Rettangolo 16"/>
          <p:cNvSpPr/>
          <p:nvPr/>
        </p:nvSpPr>
        <p:spPr>
          <a:xfrm>
            <a:off x="251520" y="2708920"/>
            <a:ext cx="8640960" cy="10801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solidFill>
                  <a:srgbClr val="FFFF00"/>
                </a:solidFill>
              </a:rPr>
              <a:t>Una vita che inizia nel momento della fecondazione quando l’unione </a:t>
            </a:r>
            <a:r>
              <a:rPr lang="it-IT" dirty="0" smtClean="0">
                <a:solidFill>
                  <a:srgbClr val="FFFF00"/>
                </a:solidFill>
              </a:rPr>
              <a:t>dei gameti (maschile </a:t>
            </a:r>
            <a:r>
              <a:rPr lang="it-IT" dirty="0">
                <a:solidFill>
                  <a:srgbClr val="FFFF00"/>
                </a:solidFill>
              </a:rPr>
              <a:t>e </a:t>
            </a:r>
            <a:r>
              <a:rPr lang="it-IT" dirty="0" smtClean="0">
                <a:solidFill>
                  <a:srgbClr val="FFFF00"/>
                </a:solidFill>
              </a:rPr>
              <a:t>femminile) </a:t>
            </a:r>
            <a:r>
              <a:rPr lang="it-IT" dirty="0">
                <a:solidFill>
                  <a:srgbClr val="FFFF00"/>
                </a:solidFill>
              </a:rPr>
              <a:t>dà luogo ad un evento assolutamente nuovo: </a:t>
            </a:r>
            <a:r>
              <a:rPr lang="it-IT" dirty="0" smtClean="0">
                <a:solidFill>
                  <a:srgbClr val="FFFF00"/>
                </a:solidFill>
              </a:rPr>
              <a:t>l’embrione umano, una </a:t>
            </a:r>
            <a:r>
              <a:rPr lang="it-IT" dirty="0">
                <a:solidFill>
                  <a:srgbClr val="FFFF00"/>
                </a:solidFill>
              </a:rPr>
              <a:t>combinazione di 23 cromosomi paterni e 23 materni </a:t>
            </a:r>
            <a:r>
              <a:rPr lang="it-IT" dirty="0" smtClean="0">
                <a:solidFill>
                  <a:srgbClr val="FFFF00"/>
                </a:solidFill>
              </a:rPr>
              <a:t>con un’identità </a:t>
            </a:r>
            <a:r>
              <a:rPr lang="it-IT" dirty="0">
                <a:solidFill>
                  <a:srgbClr val="FFFF00"/>
                </a:solidFill>
              </a:rPr>
              <a:t>unica ed </a:t>
            </a:r>
            <a:r>
              <a:rPr lang="it-IT" dirty="0" smtClean="0">
                <a:solidFill>
                  <a:srgbClr val="FFFF00"/>
                </a:solidFill>
              </a:rPr>
              <a:t>irripetibile. </a:t>
            </a:r>
            <a:endParaRPr lang="it-IT" dirty="0">
              <a:solidFill>
                <a:srgbClr val="FFFF00"/>
              </a:solidFill>
            </a:endParaRPr>
          </a:p>
        </p:txBody>
      </p:sp>
      <p:sp>
        <p:nvSpPr>
          <p:cNvPr id="19" name="Rettangolo 18"/>
          <p:cNvSpPr/>
          <p:nvPr/>
        </p:nvSpPr>
        <p:spPr>
          <a:xfrm>
            <a:off x="251520" y="4221088"/>
            <a:ext cx="8640960" cy="11521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solidFill>
                  <a:srgbClr val="FFFF00"/>
                </a:solidFill>
              </a:rPr>
              <a:t>Nell’arco di 2-3 giorni </a:t>
            </a:r>
            <a:r>
              <a:rPr lang="it-IT" dirty="0" smtClean="0">
                <a:solidFill>
                  <a:srgbClr val="FFFF00"/>
                </a:solidFill>
              </a:rPr>
              <a:t>dalla formazione dello </a:t>
            </a:r>
            <a:r>
              <a:rPr lang="it-IT" dirty="0">
                <a:solidFill>
                  <a:srgbClr val="FFFF00"/>
                </a:solidFill>
              </a:rPr>
              <a:t>zigote </a:t>
            </a:r>
            <a:r>
              <a:rPr lang="it-IT" dirty="0" smtClean="0">
                <a:solidFill>
                  <a:srgbClr val="FFFF00"/>
                </a:solidFill>
              </a:rPr>
              <a:t>inizia la </a:t>
            </a:r>
            <a:r>
              <a:rPr lang="it-IT" dirty="0">
                <a:solidFill>
                  <a:srgbClr val="FFFF00"/>
                </a:solidFill>
              </a:rPr>
              <a:t>divisione </a:t>
            </a:r>
            <a:r>
              <a:rPr lang="it-IT" dirty="0" smtClean="0">
                <a:solidFill>
                  <a:srgbClr val="FFFF00"/>
                </a:solidFill>
              </a:rPr>
              <a:t>cellulare, </a:t>
            </a:r>
            <a:r>
              <a:rPr lang="it-IT" dirty="0">
                <a:solidFill>
                  <a:srgbClr val="FFFF00"/>
                </a:solidFill>
              </a:rPr>
              <a:t>la costituzione della morula e contemporaneamente la discesa lungo la </a:t>
            </a:r>
            <a:r>
              <a:rPr lang="it-IT" dirty="0" smtClean="0">
                <a:solidFill>
                  <a:srgbClr val="FFFF00"/>
                </a:solidFill>
              </a:rPr>
              <a:t>tuba. Poi </a:t>
            </a:r>
            <a:r>
              <a:rPr lang="it-IT" dirty="0">
                <a:solidFill>
                  <a:srgbClr val="FFFF00"/>
                </a:solidFill>
              </a:rPr>
              <a:t>si costituisce la blastocisti e Il successivo impianto </a:t>
            </a:r>
            <a:r>
              <a:rPr lang="it-IT" dirty="0" smtClean="0">
                <a:solidFill>
                  <a:srgbClr val="FFFF00"/>
                </a:solidFill>
              </a:rPr>
              <a:t>nell’endometrio avverrà </a:t>
            </a:r>
            <a:r>
              <a:rPr lang="it-IT" dirty="0">
                <a:solidFill>
                  <a:srgbClr val="FFFF00"/>
                </a:solidFill>
              </a:rPr>
              <a:t>nei giorni successivi (3-5 giorni dopo la fecondazione). </a:t>
            </a:r>
          </a:p>
        </p:txBody>
      </p:sp>
      <p:sp>
        <p:nvSpPr>
          <p:cNvPr id="20" name="Rettangolo 19"/>
          <p:cNvSpPr/>
          <p:nvPr/>
        </p:nvSpPr>
        <p:spPr>
          <a:xfrm>
            <a:off x="251520" y="5877272"/>
            <a:ext cx="8640960" cy="64807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solidFill>
                  <a:srgbClr val="FFFF00"/>
                </a:solidFill>
              </a:rPr>
              <a:t>Nel momento della fecondazione è già partita la “macchina” che da quel momento in poi svolgerà il suo progetto di vita e si esprimerà, una volta nato, nella sua sessualità.</a:t>
            </a:r>
          </a:p>
        </p:txBody>
      </p:sp>
      <p:sp>
        <p:nvSpPr>
          <p:cNvPr id="11" name="Freccia in giù 10"/>
          <p:cNvSpPr/>
          <p:nvPr/>
        </p:nvSpPr>
        <p:spPr>
          <a:xfrm>
            <a:off x="3995936" y="2276872"/>
            <a:ext cx="720080"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3995936" y="3789040"/>
            <a:ext cx="720080"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in giù 12"/>
          <p:cNvSpPr/>
          <p:nvPr/>
        </p:nvSpPr>
        <p:spPr>
          <a:xfrm>
            <a:off x="3995936" y="5445224"/>
            <a:ext cx="720080"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p:cTn id="30" dur="500" fill="hold"/>
                                        <p:tgtEl>
                                          <p:spTgt spid="17"/>
                                        </p:tgtEl>
                                        <p:attrNameLst>
                                          <p:attrName>ppt_w</p:attrName>
                                        </p:attrNameLst>
                                      </p:cBhvr>
                                      <p:tavLst>
                                        <p:tav tm="0">
                                          <p:val>
                                            <p:fltVal val="0"/>
                                          </p:val>
                                        </p:tav>
                                        <p:tav tm="100000">
                                          <p:val>
                                            <p:strVal val="#ppt_w"/>
                                          </p:val>
                                        </p:tav>
                                      </p:tavLst>
                                    </p:anim>
                                    <p:anim calcmode="lin" valueType="num">
                                      <p:cBhvr>
                                        <p:cTn id="31" dur="500" fill="hold"/>
                                        <p:tgtEl>
                                          <p:spTgt spid="17"/>
                                        </p:tgtEl>
                                        <p:attrNameLst>
                                          <p:attrName>ppt_h</p:attrName>
                                        </p:attrNameLst>
                                      </p:cBhvr>
                                      <p:tavLst>
                                        <p:tav tm="0">
                                          <p:val>
                                            <p:fltVal val="0"/>
                                          </p:val>
                                        </p:tav>
                                        <p:tav tm="100000">
                                          <p:val>
                                            <p:strVal val="#ppt_h"/>
                                          </p:val>
                                        </p:tav>
                                      </p:tavLst>
                                    </p:anim>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7" grpId="0" animBg="1"/>
      <p:bldP spid="19" grpId="0" animBg="1"/>
      <p:bldP spid="2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E8584EB2-D1A8-4E72-A2AA-5F5D8EBCFEA9}"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11</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Cosa non è amore?</a:t>
            </a:r>
            <a:endParaRPr lang="it-IT" sz="2000" b="1" dirty="0">
              <a:solidFill>
                <a:srgbClr val="0070C0"/>
              </a:solidFill>
            </a:endParaRPr>
          </a:p>
        </p:txBody>
      </p:sp>
      <p:sp>
        <p:nvSpPr>
          <p:cNvPr id="18" name="Rettangolo 17"/>
          <p:cNvSpPr/>
          <p:nvPr/>
        </p:nvSpPr>
        <p:spPr>
          <a:xfrm>
            <a:off x="3563888" y="1844824"/>
            <a:ext cx="5328592"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lvl="0" algn="just"/>
            <a:endParaRPr lang="it-IT" sz="1600" dirty="0">
              <a:solidFill>
                <a:srgbClr val="FFFF00"/>
              </a:solidFill>
            </a:endParaRPr>
          </a:p>
          <a:p>
            <a:pPr lvl="0" algn="just"/>
            <a:r>
              <a:rPr lang="it-IT" dirty="0" smtClean="0">
                <a:solidFill>
                  <a:srgbClr val="FFFF00"/>
                </a:solidFill>
              </a:rPr>
              <a:t>Io amo te per me, io amo te perche mi piaci, io </a:t>
            </a:r>
            <a:r>
              <a:rPr lang="it-IT" dirty="0">
                <a:solidFill>
                  <a:srgbClr val="FFFF00"/>
                </a:solidFill>
              </a:rPr>
              <a:t>amo te perché mi sei </a:t>
            </a:r>
            <a:r>
              <a:rPr lang="it-IT" dirty="0" smtClean="0">
                <a:solidFill>
                  <a:srgbClr val="FFFF00"/>
                </a:solidFill>
              </a:rPr>
              <a:t>utile, io </a:t>
            </a:r>
            <a:r>
              <a:rPr lang="it-IT" dirty="0">
                <a:solidFill>
                  <a:srgbClr val="FFFF00"/>
                </a:solidFill>
              </a:rPr>
              <a:t>amo te </a:t>
            </a:r>
            <a:r>
              <a:rPr lang="it-IT" dirty="0" smtClean="0">
                <a:solidFill>
                  <a:srgbClr val="FFFF00"/>
                </a:solidFill>
              </a:rPr>
              <a:t>affinché anche </a:t>
            </a:r>
            <a:r>
              <a:rPr lang="it-IT" dirty="0">
                <a:solidFill>
                  <a:srgbClr val="FFFF00"/>
                </a:solidFill>
              </a:rPr>
              <a:t>tu mi ami.</a:t>
            </a:r>
          </a:p>
          <a:p>
            <a:endParaRPr lang="it-IT" dirty="0"/>
          </a:p>
          <a:p>
            <a:pPr lvl="0"/>
            <a:endParaRPr lang="it-IT" dirty="0"/>
          </a:p>
        </p:txBody>
      </p:sp>
      <p:sp>
        <p:nvSpPr>
          <p:cNvPr id="13" name="Freccia a destra 12"/>
          <p:cNvSpPr/>
          <p:nvPr/>
        </p:nvSpPr>
        <p:spPr>
          <a:xfrm>
            <a:off x="251520" y="1772816"/>
            <a:ext cx="3240360" cy="936104"/>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L’amore non è egoismo</a:t>
            </a:r>
            <a:endParaRPr lang="it-IT" b="1" dirty="0">
              <a:solidFill>
                <a:srgbClr val="FFFF00"/>
              </a:solidFill>
            </a:endParaRPr>
          </a:p>
        </p:txBody>
      </p:sp>
      <p:sp>
        <p:nvSpPr>
          <p:cNvPr id="14" name="Freccia a destra 13"/>
          <p:cNvSpPr/>
          <p:nvPr/>
        </p:nvSpPr>
        <p:spPr>
          <a:xfrm>
            <a:off x="251520" y="2924944"/>
            <a:ext cx="3240360"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L’amore non è strumentalizzazione</a:t>
            </a:r>
            <a:endParaRPr lang="it-IT" b="1" dirty="0">
              <a:solidFill>
                <a:srgbClr val="FFFF00"/>
              </a:solidFill>
            </a:endParaRPr>
          </a:p>
        </p:txBody>
      </p:sp>
      <p:sp>
        <p:nvSpPr>
          <p:cNvPr id="15" name="Freccia a destra 14"/>
          <p:cNvSpPr/>
          <p:nvPr/>
        </p:nvSpPr>
        <p:spPr>
          <a:xfrm>
            <a:off x="251520" y="4149080"/>
            <a:ext cx="3240360" cy="108012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L’amore non è una forza  sentimentale</a:t>
            </a:r>
            <a:endParaRPr lang="it-IT" b="1" dirty="0">
              <a:solidFill>
                <a:srgbClr val="FFFF00"/>
              </a:solidFill>
            </a:endParaRPr>
          </a:p>
        </p:txBody>
      </p:sp>
      <p:sp>
        <p:nvSpPr>
          <p:cNvPr id="16" name="Rettangolo 15"/>
          <p:cNvSpPr/>
          <p:nvPr/>
        </p:nvSpPr>
        <p:spPr>
          <a:xfrm>
            <a:off x="3563888" y="2924944"/>
            <a:ext cx="5328592" cy="11521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dirty="0" smtClean="0">
                <a:solidFill>
                  <a:srgbClr val="FFFF00"/>
                </a:solidFill>
              </a:rPr>
              <a:t>Tu </a:t>
            </a:r>
            <a:r>
              <a:rPr lang="it-IT" dirty="0">
                <a:solidFill>
                  <a:srgbClr val="FFFF00"/>
                </a:solidFill>
              </a:rPr>
              <a:t>sei un oggetto che mi </a:t>
            </a:r>
            <a:r>
              <a:rPr lang="it-IT" dirty="0" smtClean="0">
                <a:solidFill>
                  <a:srgbClr val="FFFF00"/>
                </a:solidFill>
              </a:rPr>
              <a:t>serve, </a:t>
            </a:r>
            <a:r>
              <a:rPr lang="it-IT" dirty="0">
                <a:solidFill>
                  <a:srgbClr val="FFFF00"/>
                </a:solidFill>
              </a:rPr>
              <a:t>t</a:t>
            </a:r>
            <a:r>
              <a:rPr lang="it-IT" dirty="0" smtClean="0">
                <a:solidFill>
                  <a:srgbClr val="FFFF00"/>
                </a:solidFill>
              </a:rPr>
              <a:t>u </a:t>
            </a:r>
            <a:r>
              <a:rPr lang="it-IT" dirty="0">
                <a:solidFill>
                  <a:srgbClr val="FFFF00"/>
                </a:solidFill>
              </a:rPr>
              <a:t>sei un mezzo che io </a:t>
            </a:r>
            <a:r>
              <a:rPr lang="it-IT" dirty="0" smtClean="0">
                <a:solidFill>
                  <a:srgbClr val="FFFF00"/>
                </a:solidFill>
              </a:rPr>
              <a:t>uso, </a:t>
            </a:r>
            <a:r>
              <a:rPr lang="it-IT" dirty="0">
                <a:solidFill>
                  <a:srgbClr val="FFFF00"/>
                </a:solidFill>
              </a:rPr>
              <a:t>t</a:t>
            </a:r>
            <a:r>
              <a:rPr lang="it-IT" dirty="0" smtClean="0">
                <a:solidFill>
                  <a:srgbClr val="FFFF00"/>
                </a:solidFill>
              </a:rPr>
              <a:t>u </a:t>
            </a:r>
            <a:r>
              <a:rPr lang="it-IT" dirty="0">
                <a:solidFill>
                  <a:srgbClr val="FFFF00"/>
                </a:solidFill>
              </a:rPr>
              <a:t>sei un giocattolo con cui io posso </a:t>
            </a:r>
            <a:r>
              <a:rPr lang="it-IT" dirty="0" smtClean="0">
                <a:solidFill>
                  <a:srgbClr val="FFFF00"/>
                </a:solidFill>
              </a:rPr>
              <a:t>divertirmi, </a:t>
            </a:r>
            <a:r>
              <a:rPr lang="it-IT" dirty="0">
                <a:solidFill>
                  <a:srgbClr val="FFFF00"/>
                </a:solidFill>
              </a:rPr>
              <a:t>t</a:t>
            </a:r>
            <a:r>
              <a:rPr lang="it-IT" dirty="0" smtClean="0">
                <a:solidFill>
                  <a:srgbClr val="FFFF00"/>
                </a:solidFill>
              </a:rPr>
              <a:t>u </a:t>
            </a:r>
            <a:r>
              <a:rPr lang="it-IT" dirty="0">
                <a:solidFill>
                  <a:srgbClr val="FFFF00"/>
                </a:solidFill>
              </a:rPr>
              <a:t>sei un idolo che desta in me vibrazioni di </a:t>
            </a:r>
            <a:r>
              <a:rPr lang="it-IT" dirty="0" smtClean="0">
                <a:solidFill>
                  <a:srgbClr val="FFFF00"/>
                </a:solidFill>
              </a:rPr>
              <a:t>gioia.</a:t>
            </a:r>
            <a:endParaRPr lang="it-IT" dirty="0">
              <a:solidFill>
                <a:srgbClr val="FFFF00"/>
              </a:solidFill>
            </a:endParaRP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21" name="Rettangolo 20"/>
          <p:cNvSpPr/>
          <p:nvPr/>
        </p:nvSpPr>
        <p:spPr>
          <a:xfrm>
            <a:off x="3563888" y="4293096"/>
            <a:ext cx="5328592"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solidFill>
                <a:srgbClr val="FFFF00"/>
              </a:solidFill>
            </a:endParaRPr>
          </a:p>
          <a:p>
            <a:pPr algn="just"/>
            <a:endParaRPr lang="it-IT" dirty="0" smtClean="0">
              <a:solidFill>
                <a:srgbClr val="FFFF00"/>
              </a:solidFill>
            </a:endParaRPr>
          </a:p>
          <a:p>
            <a:pPr algn="just"/>
            <a:r>
              <a:rPr lang="it-IT" dirty="0" smtClean="0">
                <a:solidFill>
                  <a:srgbClr val="FFFF00"/>
                </a:solidFill>
              </a:rPr>
              <a:t>Io </a:t>
            </a:r>
            <a:r>
              <a:rPr lang="it-IT" dirty="0">
                <a:solidFill>
                  <a:srgbClr val="FFFF00"/>
                </a:solidFill>
              </a:rPr>
              <a:t>ho preso una cotta per </a:t>
            </a:r>
            <a:r>
              <a:rPr lang="it-IT" dirty="0" smtClean="0">
                <a:solidFill>
                  <a:srgbClr val="FFFF00"/>
                </a:solidFill>
              </a:rPr>
              <a:t>te, </a:t>
            </a:r>
            <a:r>
              <a:rPr lang="it-IT" dirty="0">
                <a:solidFill>
                  <a:srgbClr val="FFFF00"/>
                </a:solidFill>
              </a:rPr>
              <a:t>i</a:t>
            </a:r>
            <a:r>
              <a:rPr lang="it-IT" dirty="0" smtClean="0">
                <a:solidFill>
                  <a:srgbClr val="FFFF00"/>
                </a:solidFill>
              </a:rPr>
              <a:t>o </a:t>
            </a:r>
            <a:r>
              <a:rPr lang="it-IT" dirty="0">
                <a:solidFill>
                  <a:srgbClr val="FFFF00"/>
                </a:solidFill>
              </a:rPr>
              <a:t>mi sono infatuato di </a:t>
            </a:r>
            <a:r>
              <a:rPr lang="it-IT" dirty="0" smtClean="0">
                <a:solidFill>
                  <a:srgbClr val="FFFF00"/>
                </a:solidFill>
              </a:rPr>
              <a:t>te, </a:t>
            </a:r>
            <a:r>
              <a:rPr lang="it-IT" dirty="0">
                <a:solidFill>
                  <a:srgbClr val="FFFF00"/>
                </a:solidFill>
              </a:rPr>
              <a:t>i</a:t>
            </a:r>
            <a:r>
              <a:rPr lang="it-IT" dirty="0" smtClean="0">
                <a:solidFill>
                  <a:srgbClr val="FFFF00"/>
                </a:solidFill>
              </a:rPr>
              <a:t>o </a:t>
            </a:r>
            <a:r>
              <a:rPr lang="it-IT" dirty="0">
                <a:solidFill>
                  <a:srgbClr val="FFFF00"/>
                </a:solidFill>
              </a:rPr>
              <a:t>provo una grande simpatia per </a:t>
            </a:r>
            <a:r>
              <a:rPr lang="it-IT" dirty="0" smtClean="0">
                <a:solidFill>
                  <a:srgbClr val="FFFF00"/>
                </a:solidFill>
              </a:rPr>
              <a:t>te, </a:t>
            </a:r>
            <a:r>
              <a:rPr lang="it-IT" dirty="0">
                <a:solidFill>
                  <a:srgbClr val="FFFF00"/>
                </a:solidFill>
              </a:rPr>
              <a:t>i</a:t>
            </a:r>
            <a:r>
              <a:rPr lang="it-IT" dirty="0" smtClean="0">
                <a:solidFill>
                  <a:srgbClr val="FFFF00"/>
                </a:solidFill>
              </a:rPr>
              <a:t>o </a:t>
            </a:r>
            <a:r>
              <a:rPr lang="it-IT" dirty="0">
                <a:solidFill>
                  <a:srgbClr val="FFFF00"/>
                </a:solidFill>
              </a:rPr>
              <a:t>sono innamorato di te</a:t>
            </a:r>
            <a:r>
              <a:rPr lang="it-IT" dirty="0" smtClean="0">
                <a:solidFill>
                  <a:srgbClr val="FFFF00"/>
                </a:solidFill>
              </a:rPr>
              <a:t>.</a:t>
            </a:r>
            <a:endParaRPr lang="it-IT" dirty="0">
              <a:solidFill>
                <a:srgbClr val="FFFF00"/>
              </a:solidFill>
            </a:endParaRPr>
          </a:p>
          <a:p>
            <a:endParaRPr lang="it-IT" dirty="0">
              <a:solidFill>
                <a:srgbClr val="FFFF00"/>
              </a:solidFill>
            </a:endParaRPr>
          </a:p>
          <a:p>
            <a:pPr lvl="0"/>
            <a:endParaRPr lang="it-IT" dirty="0">
              <a:solidFill>
                <a:srgbClr val="FFFF00"/>
              </a:solidFill>
            </a:endParaRPr>
          </a:p>
        </p:txBody>
      </p:sp>
      <p:sp>
        <p:nvSpPr>
          <p:cNvPr id="17" name="Freccia a destra 16"/>
          <p:cNvSpPr/>
          <p:nvPr/>
        </p:nvSpPr>
        <p:spPr>
          <a:xfrm>
            <a:off x="251520" y="5445224"/>
            <a:ext cx="3240360" cy="108012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L’amore non è una forza istintiva</a:t>
            </a:r>
            <a:endParaRPr lang="it-IT" b="1" dirty="0">
              <a:solidFill>
                <a:srgbClr val="FFFF00"/>
              </a:solidFill>
            </a:endParaRPr>
          </a:p>
        </p:txBody>
      </p:sp>
      <p:sp>
        <p:nvSpPr>
          <p:cNvPr id="19" name="Rettangolo 18"/>
          <p:cNvSpPr/>
          <p:nvPr/>
        </p:nvSpPr>
        <p:spPr>
          <a:xfrm>
            <a:off x="3563888" y="5589240"/>
            <a:ext cx="5328592"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solidFill>
                <a:srgbClr val="FFFF00"/>
              </a:solidFill>
            </a:endParaRPr>
          </a:p>
          <a:p>
            <a:pPr algn="just"/>
            <a:r>
              <a:rPr lang="it-IT" dirty="0" smtClean="0">
                <a:solidFill>
                  <a:srgbClr val="FFFF00"/>
                </a:solidFill>
              </a:rPr>
              <a:t>Io </a:t>
            </a:r>
            <a:r>
              <a:rPr lang="it-IT" dirty="0">
                <a:solidFill>
                  <a:srgbClr val="FFFF00"/>
                </a:solidFill>
              </a:rPr>
              <a:t>provo verso di te un forte impulso </a:t>
            </a:r>
            <a:r>
              <a:rPr lang="it-IT" dirty="0" smtClean="0">
                <a:solidFill>
                  <a:srgbClr val="FFFF00"/>
                </a:solidFill>
              </a:rPr>
              <a:t>istintuale, </a:t>
            </a:r>
            <a:r>
              <a:rPr lang="it-IT" dirty="0">
                <a:solidFill>
                  <a:srgbClr val="FFFF00"/>
                </a:solidFill>
              </a:rPr>
              <a:t>i</a:t>
            </a:r>
            <a:r>
              <a:rPr lang="it-IT" dirty="0" smtClean="0">
                <a:solidFill>
                  <a:srgbClr val="FFFF00"/>
                </a:solidFill>
              </a:rPr>
              <a:t>o </a:t>
            </a:r>
            <a:r>
              <a:rPr lang="it-IT" dirty="0">
                <a:solidFill>
                  <a:srgbClr val="FFFF00"/>
                </a:solidFill>
              </a:rPr>
              <a:t>sento un grande desiderio di </a:t>
            </a:r>
            <a:r>
              <a:rPr lang="it-IT" dirty="0" smtClean="0">
                <a:solidFill>
                  <a:srgbClr val="FFFF00"/>
                </a:solidFill>
              </a:rPr>
              <a:t>possederti, </a:t>
            </a:r>
            <a:r>
              <a:rPr lang="it-IT" dirty="0">
                <a:solidFill>
                  <a:srgbClr val="FFFF00"/>
                </a:solidFill>
              </a:rPr>
              <a:t>t</a:t>
            </a:r>
            <a:r>
              <a:rPr lang="it-IT" dirty="0" smtClean="0">
                <a:solidFill>
                  <a:srgbClr val="FFFF00"/>
                </a:solidFill>
              </a:rPr>
              <a:t>u </a:t>
            </a:r>
            <a:r>
              <a:rPr lang="it-IT" dirty="0">
                <a:solidFill>
                  <a:srgbClr val="FFFF00"/>
                </a:solidFill>
              </a:rPr>
              <a:t>sei un amante che provoca in me l’estasi dei sensi.</a:t>
            </a:r>
          </a:p>
          <a:p>
            <a:pPr lvl="0"/>
            <a:endParaRPr lang="it-IT"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3"/>
                                        </p:tgtEl>
                                        <p:attrNameLst>
                                          <p:attrName>ppt_y</p:attrName>
                                        </p:attrNameLst>
                                      </p:cBhvr>
                                      <p:tavLst>
                                        <p:tav tm="0">
                                          <p:val>
                                            <p:strVal val="#ppt_y"/>
                                          </p:val>
                                        </p:tav>
                                        <p:tav tm="100000">
                                          <p:val>
                                            <p:strVal val="#ppt_y"/>
                                          </p:val>
                                        </p:tav>
                                      </p:tavLst>
                                    </p:anim>
                                    <p:anim calcmode="lin" valueType="num">
                                      <p:cBhvr>
                                        <p:cTn id="1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4"/>
                                        </p:tgtEl>
                                        <p:attrNameLst>
                                          <p:attrName>ppt_y</p:attrName>
                                        </p:attrNameLst>
                                      </p:cBhvr>
                                      <p:tavLst>
                                        <p:tav tm="0">
                                          <p:val>
                                            <p:strVal val="#ppt_y"/>
                                          </p:val>
                                        </p:tav>
                                        <p:tav tm="100000">
                                          <p:val>
                                            <p:strVal val="#ppt_y"/>
                                          </p:val>
                                        </p:tav>
                                      </p:tavLst>
                                    </p:anim>
                                    <p:anim calcmode="lin" valueType="num">
                                      <p:cBhvr>
                                        <p:cTn id="34"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5"/>
                                        </p:tgtEl>
                                        <p:attrNameLst>
                                          <p:attrName>ppt_y</p:attrName>
                                        </p:attrNameLst>
                                      </p:cBhvr>
                                      <p:tavLst>
                                        <p:tav tm="0">
                                          <p:val>
                                            <p:strVal val="#ppt_y"/>
                                          </p:val>
                                        </p:tav>
                                        <p:tav tm="100000">
                                          <p:val>
                                            <p:strVal val="#ppt_y"/>
                                          </p:val>
                                        </p:tav>
                                      </p:tavLst>
                                    </p:anim>
                                    <p:anim calcmode="lin" valueType="num">
                                      <p:cBhvr>
                                        <p:cTn id="50"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500" fill="hold"/>
                                        <p:tgtEl>
                                          <p:spTgt spid="21"/>
                                        </p:tgtEl>
                                        <p:attrNameLst>
                                          <p:attrName>ppt_w</p:attrName>
                                        </p:attrNameLst>
                                      </p:cBhvr>
                                      <p:tavLst>
                                        <p:tav tm="0">
                                          <p:val>
                                            <p:fltVal val="0"/>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animEffect transition="in" filter="fade">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grpId="0" nodeType="clickEffect">
                                  <p:stCondLst>
                                    <p:cond delay="0"/>
                                  </p:stCondLst>
                                  <p:iterate type="lt">
                                    <p:tmPct val="10000"/>
                                  </p:iterate>
                                  <p:childTnLst>
                                    <p:set>
                                      <p:cBhvr>
                                        <p:cTn id="63" dur="1" fill="hold">
                                          <p:stCondLst>
                                            <p:cond delay="0"/>
                                          </p:stCondLst>
                                        </p:cTn>
                                        <p:tgtEl>
                                          <p:spTgt spid="17"/>
                                        </p:tgtEl>
                                        <p:attrNameLst>
                                          <p:attrName>style.visibility</p:attrName>
                                        </p:attrNameLst>
                                      </p:cBhvr>
                                      <p:to>
                                        <p:strVal val="visible"/>
                                      </p:to>
                                    </p:set>
                                    <p:anim calcmode="lin" valueType="num">
                                      <p:cBhvr>
                                        <p:cTn id="64"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7"/>
                                        </p:tgtEl>
                                        <p:attrNameLst>
                                          <p:attrName>ppt_y</p:attrName>
                                        </p:attrNameLst>
                                      </p:cBhvr>
                                      <p:tavLst>
                                        <p:tav tm="0">
                                          <p:val>
                                            <p:strVal val="#ppt_y"/>
                                          </p:val>
                                        </p:tav>
                                        <p:tav tm="100000">
                                          <p:val>
                                            <p:strVal val="#ppt_y"/>
                                          </p:val>
                                        </p:tav>
                                      </p:tavLst>
                                    </p:anim>
                                    <p:anim calcmode="lin" valueType="num">
                                      <p:cBhvr>
                                        <p:cTn id="66"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3" grpId="0" animBg="1"/>
      <p:bldP spid="14" grpId="0" animBg="1"/>
      <p:bldP spid="15" grpId="0" animBg="1"/>
      <p:bldP spid="16" grpId="0" animBg="1"/>
      <p:bldP spid="21" grpId="0" animBg="1"/>
      <p:bldP spid="17"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B1190668-B7FB-45E6-B7B9-8D0B5DACDCFD}"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12</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Cos’è  l’amore?</a:t>
            </a:r>
            <a:endParaRPr lang="it-IT" sz="2000" b="1" dirty="0">
              <a:solidFill>
                <a:srgbClr val="0070C0"/>
              </a:solidFill>
            </a:endParaRPr>
          </a:p>
        </p:txBody>
      </p:sp>
      <p:sp>
        <p:nvSpPr>
          <p:cNvPr id="18" name="Rettangolo 17"/>
          <p:cNvSpPr/>
          <p:nvPr/>
        </p:nvSpPr>
        <p:spPr>
          <a:xfrm>
            <a:off x="251520" y="1844824"/>
            <a:ext cx="8640960" cy="50405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algn="ctr"/>
            <a:endParaRPr lang="it-IT" sz="2400" dirty="0" smtClean="0">
              <a:solidFill>
                <a:srgbClr val="FFFF00"/>
              </a:solidFill>
            </a:endParaRPr>
          </a:p>
          <a:p>
            <a:pPr algn="ctr"/>
            <a:r>
              <a:rPr lang="it-IT" sz="2400" b="1" dirty="0" smtClean="0">
                <a:solidFill>
                  <a:srgbClr val="FFFF00"/>
                </a:solidFill>
              </a:rPr>
              <a:t>L’amore </a:t>
            </a:r>
            <a:r>
              <a:rPr lang="it-IT" sz="2400" b="1" dirty="0">
                <a:solidFill>
                  <a:srgbClr val="FFFF00"/>
                </a:solidFill>
              </a:rPr>
              <a:t>è una propulsione, una spinta di un </a:t>
            </a:r>
            <a:r>
              <a:rPr lang="it-IT" sz="2400" b="1" i="1" dirty="0">
                <a:solidFill>
                  <a:srgbClr val="FFFF00"/>
                </a:solidFill>
              </a:rPr>
              <a:t>io verso un tu.</a:t>
            </a:r>
            <a:endParaRPr lang="it-IT" sz="2400" b="1" dirty="0">
              <a:solidFill>
                <a:srgbClr val="FFFF00"/>
              </a:solidFill>
            </a:endParaRPr>
          </a:p>
          <a:p>
            <a:endParaRPr lang="it-IT" dirty="0"/>
          </a:p>
          <a:p>
            <a:pPr lvl="0"/>
            <a:endParaRPr lang="it-IT" dirty="0"/>
          </a:p>
        </p:txBody>
      </p:sp>
      <p:sp>
        <p:nvSpPr>
          <p:cNvPr id="16" name="Rettangolo 15"/>
          <p:cNvSpPr/>
          <p:nvPr/>
        </p:nvSpPr>
        <p:spPr>
          <a:xfrm>
            <a:off x="251520" y="4077072"/>
            <a:ext cx="2880320" cy="122413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ctr"/>
            <a:endParaRPr lang="it-IT" sz="1600" dirty="0" smtClean="0">
              <a:solidFill>
                <a:srgbClr val="FFFF00"/>
              </a:solidFill>
            </a:endParaRPr>
          </a:p>
          <a:p>
            <a:pPr lvl="0" algn="ctr"/>
            <a:r>
              <a:rPr lang="it-IT" sz="2400" b="1" dirty="0">
                <a:solidFill>
                  <a:srgbClr val="FFFF00"/>
                </a:solidFill>
              </a:rPr>
              <a:t>L’amore è donarsi per il bene di una </a:t>
            </a:r>
            <a:r>
              <a:rPr lang="it-IT" sz="2400" b="1" dirty="0" smtClean="0">
                <a:solidFill>
                  <a:srgbClr val="FFFF00"/>
                </a:solidFill>
              </a:rPr>
              <a:t>persona</a:t>
            </a:r>
            <a:endParaRPr lang="it-IT" sz="2000" b="1" dirty="0">
              <a:solidFill>
                <a:srgbClr val="FFFF00"/>
              </a:solidFill>
            </a:endParaRP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21" name="Rettangolo 20"/>
          <p:cNvSpPr/>
          <p:nvPr/>
        </p:nvSpPr>
        <p:spPr>
          <a:xfrm>
            <a:off x="3203848" y="4941168"/>
            <a:ext cx="2736304" cy="151216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2000" dirty="0" smtClean="0">
              <a:solidFill>
                <a:srgbClr val="FFFF00"/>
              </a:solidFill>
            </a:endParaRPr>
          </a:p>
          <a:p>
            <a:pPr lvl="0" algn="ctr"/>
            <a:r>
              <a:rPr lang="it-IT" sz="2400" b="1" dirty="0">
                <a:solidFill>
                  <a:srgbClr val="FFFF00"/>
                </a:solidFill>
              </a:rPr>
              <a:t>L’amore è vivere, sacrificarsi, dare la vita per il vero bene degli </a:t>
            </a:r>
            <a:r>
              <a:rPr lang="it-IT" sz="2400" b="1" dirty="0" smtClean="0">
                <a:solidFill>
                  <a:srgbClr val="FFFF00"/>
                </a:solidFill>
              </a:rPr>
              <a:t>altri</a:t>
            </a:r>
            <a:endParaRPr lang="it-IT" sz="2400" b="1" dirty="0">
              <a:solidFill>
                <a:srgbClr val="FFFF00"/>
              </a:solidFill>
            </a:endParaRPr>
          </a:p>
          <a:p>
            <a:endParaRPr lang="it-IT" dirty="0">
              <a:solidFill>
                <a:srgbClr val="FFFF00"/>
              </a:solidFill>
            </a:endParaRPr>
          </a:p>
          <a:p>
            <a:pPr lvl="0"/>
            <a:endParaRPr lang="it-IT" dirty="0">
              <a:solidFill>
                <a:srgbClr val="FFFF00"/>
              </a:solidFill>
            </a:endParaRPr>
          </a:p>
        </p:txBody>
      </p:sp>
      <p:sp>
        <p:nvSpPr>
          <p:cNvPr id="19" name="Rettangolo 18"/>
          <p:cNvSpPr/>
          <p:nvPr/>
        </p:nvSpPr>
        <p:spPr>
          <a:xfrm>
            <a:off x="6012160" y="4077072"/>
            <a:ext cx="2808312" cy="122413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solidFill>
                <a:srgbClr val="FFFF00"/>
              </a:solidFill>
            </a:endParaRPr>
          </a:p>
          <a:p>
            <a:pPr lvl="0" algn="ctr"/>
            <a:r>
              <a:rPr lang="it-IT" sz="2400" b="1" dirty="0">
                <a:solidFill>
                  <a:srgbClr val="FFFF00"/>
                </a:solidFill>
              </a:rPr>
              <a:t>L’amore è aiutare le persone a </a:t>
            </a:r>
            <a:r>
              <a:rPr lang="it-IT" sz="2400" b="1" dirty="0" smtClean="0">
                <a:solidFill>
                  <a:srgbClr val="FFFF00"/>
                </a:solidFill>
              </a:rPr>
              <a:t>costruirsi</a:t>
            </a:r>
            <a:endParaRPr lang="it-IT" sz="2400" b="1" dirty="0">
              <a:solidFill>
                <a:srgbClr val="FFFF00"/>
              </a:solidFill>
            </a:endParaRPr>
          </a:p>
          <a:p>
            <a:pPr lvl="0"/>
            <a:endParaRPr lang="it-IT" dirty="0">
              <a:solidFill>
                <a:srgbClr val="FFFF00"/>
              </a:solidFill>
            </a:endParaRPr>
          </a:p>
        </p:txBody>
      </p:sp>
      <p:cxnSp>
        <p:nvCxnSpPr>
          <p:cNvPr id="22" name="Connettore 2 21"/>
          <p:cNvCxnSpPr/>
          <p:nvPr/>
        </p:nvCxnSpPr>
        <p:spPr>
          <a:xfrm flipH="1">
            <a:off x="1835696" y="2492896"/>
            <a:ext cx="2376264" cy="14401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4499992" y="2564904"/>
            <a:ext cx="0" cy="23042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4716016" y="2492896"/>
            <a:ext cx="2448272" cy="14401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Ovale 12"/>
          <p:cNvSpPr/>
          <p:nvPr/>
        </p:nvSpPr>
        <p:spPr>
          <a:xfrm>
            <a:off x="4067944" y="2420888"/>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fltVal val="0"/>
                                          </p:val>
                                        </p:tav>
                                        <p:tav tm="100000">
                                          <p:val>
                                            <p:strVal val="#ppt_h"/>
                                          </p:val>
                                        </p:tav>
                                      </p:tavLst>
                                    </p:anim>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500" fill="hold"/>
                                        <p:tgtEl>
                                          <p:spTgt spid="24"/>
                                        </p:tgtEl>
                                        <p:attrNameLst>
                                          <p:attrName>ppt_w</p:attrName>
                                        </p:attrNameLst>
                                      </p:cBhvr>
                                      <p:tavLst>
                                        <p:tav tm="0">
                                          <p:val>
                                            <p:fltVal val="0"/>
                                          </p:val>
                                        </p:tav>
                                        <p:tav tm="100000">
                                          <p:val>
                                            <p:strVal val="#ppt_w"/>
                                          </p:val>
                                        </p:tav>
                                      </p:tavLst>
                                    </p:anim>
                                    <p:anim calcmode="lin" valueType="num">
                                      <p:cBhvr>
                                        <p:cTn id="58"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ppt_w</p:attrName>
                                        </p:attrNameLst>
                                      </p:cBhvr>
                                      <p:tavLst>
                                        <p:tav tm="0">
                                          <p:val>
                                            <p:fltVal val="0"/>
                                          </p:val>
                                        </p:tav>
                                        <p:tav tm="100000">
                                          <p:val>
                                            <p:strVal val="#ppt_w"/>
                                          </p:val>
                                        </p:tav>
                                      </p:tavLst>
                                    </p:anim>
                                    <p:anim calcmode="lin" valueType="num">
                                      <p:cBhvr>
                                        <p:cTn id="64" dur="500" fill="hold"/>
                                        <p:tgtEl>
                                          <p:spTgt spid="19"/>
                                        </p:tgtEl>
                                        <p:attrNameLst>
                                          <p:attrName>ppt_h</p:attrName>
                                        </p:attrNameLst>
                                      </p:cBhvr>
                                      <p:tavLst>
                                        <p:tav tm="0">
                                          <p:val>
                                            <p:fltVal val="0"/>
                                          </p:val>
                                        </p:tav>
                                        <p:tav tm="100000">
                                          <p:val>
                                            <p:strVal val="#ppt_h"/>
                                          </p:val>
                                        </p:tav>
                                      </p:tavLst>
                                    </p:anim>
                                    <p:animEffect transition="in" filter="fade">
                                      <p:cBhvr>
                                        <p:cTn id="6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6" grpId="0" animBg="1"/>
      <p:bldP spid="21" grpId="0" animBg="1"/>
      <p:bldP spid="19"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719C80B1-D232-4658-B392-71FA0FBF30BB}" type="datetime1">
              <a:rPr lang="it-IT" smtClean="0"/>
              <a:pPr/>
              <a:t>27/07/2022</a:t>
            </a:fld>
            <a:endParaRPr lang="it-IT" dirty="0"/>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13</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 3 livelli dell’amore</a:t>
            </a:r>
            <a:endParaRPr lang="it-IT" sz="2000" b="1" dirty="0">
              <a:solidFill>
                <a:srgbClr val="0070C0"/>
              </a:solidFill>
            </a:endParaRPr>
          </a:p>
        </p:txBody>
      </p:sp>
      <p:sp>
        <p:nvSpPr>
          <p:cNvPr id="18" name="Rettangolo 17"/>
          <p:cNvSpPr/>
          <p:nvPr/>
        </p:nvSpPr>
        <p:spPr>
          <a:xfrm>
            <a:off x="971600" y="1700808"/>
            <a:ext cx="1440160" cy="50405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algn="ctr"/>
            <a:endParaRPr lang="it-IT" sz="2400" dirty="0" smtClean="0">
              <a:solidFill>
                <a:srgbClr val="FFFF00"/>
              </a:solidFill>
            </a:endParaRPr>
          </a:p>
          <a:p>
            <a:pPr algn="ctr"/>
            <a:r>
              <a:rPr lang="it-IT" sz="2400" dirty="0" smtClean="0">
                <a:solidFill>
                  <a:srgbClr val="FFFF00"/>
                </a:solidFill>
              </a:rPr>
              <a:t>Eros</a:t>
            </a:r>
            <a:endParaRPr lang="it-IT" sz="2400" dirty="0">
              <a:solidFill>
                <a:srgbClr val="FFFF00"/>
              </a:solidFill>
            </a:endParaRPr>
          </a:p>
          <a:p>
            <a:endParaRPr lang="it-IT" dirty="0"/>
          </a:p>
          <a:p>
            <a:pPr lvl="0"/>
            <a:endParaRPr lang="it-IT" dirty="0"/>
          </a:p>
        </p:txBody>
      </p:sp>
      <p:sp>
        <p:nvSpPr>
          <p:cNvPr id="16" name="Rettangolo 15"/>
          <p:cNvSpPr/>
          <p:nvPr/>
        </p:nvSpPr>
        <p:spPr>
          <a:xfrm>
            <a:off x="251520" y="2924944"/>
            <a:ext cx="2880320" cy="216024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sz="1600" b="1" dirty="0" smtClean="0">
                <a:solidFill>
                  <a:srgbClr val="FFFF00"/>
                </a:solidFill>
              </a:rPr>
              <a:t>EROS </a:t>
            </a:r>
            <a:r>
              <a:rPr lang="it-IT" sz="1600" dirty="0" smtClean="0">
                <a:solidFill>
                  <a:srgbClr val="FFFF00"/>
                </a:solidFill>
              </a:rPr>
              <a:t>(Io &gt; Altro): Amore sensuale caratterizzato dal voler possedere l'altro (Sensualità). Io voglio possedere te perché sei mio. "Voglio esclusivamente il mio bene".</a:t>
            </a:r>
            <a:endParaRPr lang="it-IT" dirty="0">
              <a:solidFill>
                <a:srgbClr val="FFFF00"/>
              </a:solidFill>
            </a:endParaRPr>
          </a:p>
          <a:p>
            <a:pPr algn="just"/>
            <a:endParaRPr lang="it-IT" dirty="0">
              <a:solidFill>
                <a:srgbClr val="FFFF00"/>
              </a:solidFill>
            </a:endParaRPr>
          </a:p>
          <a:p>
            <a:pPr lvl="0"/>
            <a:endParaRPr lang="it-IT" dirty="0"/>
          </a:p>
        </p:txBody>
      </p:sp>
      <p:sp>
        <p:nvSpPr>
          <p:cNvPr id="13" name="Rettangolo 12"/>
          <p:cNvSpPr/>
          <p:nvPr/>
        </p:nvSpPr>
        <p:spPr>
          <a:xfrm>
            <a:off x="3851920" y="1700808"/>
            <a:ext cx="1440160" cy="50405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algn="ctr"/>
            <a:endParaRPr lang="it-IT" sz="2400" dirty="0" smtClean="0">
              <a:solidFill>
                <a:srgbClr val="FFFF00"/>
              </a:solidFill>
            </a:endParaRPr>
          </a:p>
          <a:p>
            <a:pPr algn="ctr"/>
            <a:r>
              <a:rPr lang="it-IT" sz="2400" dirty="0" smtClean="0">
                <a:solidFill>
                  <a:srgbClr val="FFFF00"/>
                </a:solidFill>
              </a:rPr>
              <a:t>Filia</a:t>
            </a:r>
            <a:endParaRPr lang="it-IT" sz="2400" dirty="0">
              <a:solidFill>
                <a:srgbClr val="FFFF00"/>
              </a:solidFill>
            </a:endParaRPr>
          </a:p>
          <a:p>
            <a:endParaRPr lang="it-IT" dirty="0"/>
          </a:p>
          <a:p>
            <a:pPr lvl="0"/>
            <a:endParaRPr lang="it-IT" dirty="0"/>
          </a:p>
        </p:txBody>
      </p:sp>
      <p:sp>
        <p:nvSpPr>
          <p:cNvPr id="14" name="Rettangolo 13"/>
          <p:cNvSpPr/>
          <p:nvPr/>
        </p:nvSpPr>
        <p:spPr>
          <a:xfrm>
            <a:off x="6732240" y="1700808"/>
            <a:ext cx="1440160" cy="50405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algn="ctr"/>
            <a:endParaRPr lang="it-IT" sz="2400" dirty="0" smtClean="0">
              <a:solidFill>
                <a:srgbClr val="FFFF00"/>
              </a:solidFill>
            </a:endParaRPr>
          </a:p>
          <a:p>
            <a:pPr algn="ctr"/>
            <a:r>
              <a:rPr lang="it-IT" sz="2400" dirty="0" smtClean="0">
                <a:solidFill>
                  <a:srgbClr val="FFFF00"/>
                </a:solidFill>
              </a:rPr>
              <a:t>Agape</a:t>
            </a:r>
            <a:endParaRPr lang="it-IT" sz="2400" dirty="0">
              <a:solidFill>
                <a:srgbClr val="FFFF00"/>
              </a:solidFill>
            </a:endParaRPr>
          </a:p>
          <a:p>
            <a:endParaRPr lang="it-IT" dirty="0"/>
          </a:p>
          <a:p>
            <a:pPr lvl="0"/>
            <a:endParaRPr lang="it-IT" dirty="0"/>
          </a:p>
        </p:txBody>
      </p:sp>
      <p:sp>
        <p:nvSpPr>
          <p:cNvPr id="15" name="Rettangolo 14"/>
          <p:cNvSpPr/>
          <p:nvPr/>
        </p:nvSpPr>
        <p:spPr>
          <a:xfrm>
            <a:off x="3275856" y="2924944"/>
            <a:ext cx="2736304" cy="216024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lvl="0" algn="just"/>
            <a:endParaRPr lang="it-IT" sz="1600" b="1" dirty="0" smtClean="0">
              <a:solidFill>
                <a:srgbClr val="FFFF00"/>
              </a:solidFill>
            </a:endParaRPr>
          </a:p>
          <a:p>
            <a:pPr lvl="0" algn="just"/>
            <a:r>
              <a:rPr lang="it-IT" sz="1600" b="1" dirty="0" smtClean="0">
                <a:solidFill>
                  <a:srgbClr val="FFFF00"/>
                </a:solidFill>
              </a:rPr>
              <a:t>FILIA </a:t>
            </a:r>
            <a:r>
              <a:rPr lang="it-IT" sz="1600" dirty="0" smtClean="0">
                <a:solidFill>
                  <a:srgbClr val="FFFF00"/>
                </a:solidFill>
              </a:rPr>
              <a:t>( Io = Altro ): Amore che si fonda su un rapporto relazionale libero, paritario, senza alcuna velleità di possesso (Amicizia). Tu ed Io siamo sullo stesso piano. "Desidero il bene d'entrambi“.</a:t>
            </a:r>
            <a:endParaRPr lang="it-IT" sz="1400" dirty="0">
              <a:solidFill>
                <a:srgbClr val="FFFF00"/>
              </a:solidFill>
            </a:endParaRPr>
          </a:p>
          <a:p>
            <a:pPr lvl="0"/>
            <a:endParaRPr lang="it-IT" dirty="0"/>
          </a:p>
        </p:txBody>
      </p:sp>
      <p:sp>
        <p:nvSpPr>
          <p:cNvPr id="17" name="Rettangolo 16"/>
          <p:cNvSpPr/>
          <p:nvPr/>
        </p:nvSpPr>
        <p:spPr>
          <a:xfrm>
            <a:off x="6156176" y="2924944"/>
            <a:ext cx="2736304" cy="216024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b="1" dirty="0" smtClean="0">
              <a:solidFill>
                <a:srgbClr val="FFFF00"/>
              </a:solidFill>
            </a:endParaRPr>
          </a:p>
          <a:p>
            <a:pPr algn="just"/>
            <a:r>
              <a:rPr lang="it-IT" sz="1600" b="1" dirty="0" smtClean="0">
                <a:solidFill>
                  <a:srgbClr val="FFFF00"/>
                </a:solidFill>
              </a:rPr>
              <a:t>AGAPE </a:t>
            </a:r>
            <a:r>
              <a:rPr lang="it-IT" sz="1600" dirty="0" smtClean="0">
                <a:solidFill>
                  <a:srgbClr val="FFFF00"/>
                </a:solidFill>
              </a:rPr>
              <a:t>(Io&lt;Altro): Amore che diventa totale dono di se (Carità). Io mi dono liberamente a te. "Per me il tuo bene è più importante del mio".</a:t>
            </a:r>
            <a:endParaRPr lang="it-IT" dirty="0">
              <a:solidFill>
                <a:srgbClr val="FFFF00"/>
              </a:solidFill>
            </a:endParaRPr>
          </a:p>
          <a:p>
            <a:pPr algn="just"/>
            <a:endParaRPr lang="it-IT" dirty="0">
              <a:solidFill>
                <a:srgbClr val="FFFF00"/>
              </a:solidFill>
            </a:endParaRPr>
          </a:p>
          <a:p>
            <a:pPr lvl="0"/>
            <a:endParaRPr lang="it-IT" dirty="0"/>
          </a:p>
        </p:txBody>
      </p:sp>
      <p:sp>
        <p:nvSpPr>
          <p:cNvPr id="20" name="Freccia in giù 19"/>
          <p:cNvSpPr/>
          <p:nvPr/>
        </p:nvSpPr>
        <p:spPr>
          <a:xfrm>
            <a:off x="1259632" y="2276872"/>
            <a:ext cx="864096" cy="64807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in giù 24"/>
          <p:cNvSpPr/>
          <p:nvPr/>
        </p:nvSpPr>
        <p:spPr>
          <a:xfrm>
            <a:off x="4139952" y="2276872"/>
            <a:ext cx="864096" cy="64807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reccia in giù 25"/>
          <p:cNvSpPr/>
          <p:nvPr/>
        </p:nvSpPr>
        <p:spPr>
          <a:xfrm>
            <a:off x="7020272" y="2276872"/>
            <a:ext cx="864096" cy="64807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251520" y="5301208"/>
            <a:ext cx="8640960" cy="1384995"/>
          </a:xfrm>
          <a:prstGeom prst="rect">
            <a:avLst/>
          </a:prstGeom>
          <a:solidFill>
            <a:schemeClr val="accent1"/>
          </a:solidFill>
          <a:ln w="25400">
            <a:solidFill>
              <a:srgbClr val="FFFF00"/>
            </a:solidFill>
          </a:ln>
        </p:spPr>
        <p:txBody>
          <a:bodyPr wrap="square" rtlCol="0">
            <a:spAutoFit/>
          </a:bodyPr>
          <a:lstStyle/>
          <a:p>
            <a:pPr algn="ctr"/>
            <a:r>
              <a:rPr lang="it-IT" sz="2000" dirty="0" smtClean="0">
                <a:solidFill>
                  <a:srgbClr val="FFFF00"/>
                </a:solidFill>
              </a:rPr>
              <a:t>Ogni tipologia d'amore sopra descritto genera una sua specifica modalità relazionale tra le persone coinvolte. Secondo questo schema, ogni persona dovrebbe saper vivere questi tre tipi di relazione a secondo della situazione.</a:t>
            </a:r>
          </a:p>
          <a:p>
            <a:pPr algn="ctr"/>
            <a:r>
              <a:rPr lang="it-IT" sz="2000" dirty="0" smtClean="0">
                <a:solidFill>
                  <a:srgbClr val="FFFF00"/>
                </a:solidFill>
              </a:rPr>
              <a:t> </a:t>
            </a:r>
            <a:r>
              <a:rPr lang="it-IT" sz="2400" b="1" dirty="0" smtClean="0"/>
              <a:t>Purtroppo, in moltissimi casi non è così.</a:t>
            </a:r>
            <a:endParaRPr lang="it-IT"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anim calcmode="lin" valueType="num">
                                      <p:cBhvr>
                                        <p:cTn id="45" dur="1000" fill="hold"/>
                                        <p:tgtEl>
                                          <p:spTgt spid="25"/>
                                        </p:tgtEl>
                                        <p:attrNameLst>
                                          <p:attrName>ppt_x</p:attrName>
                                        </p:attrNameLst>
                                      </p:cBhvr>
                                      <p:tavLst>
                                        <p:tav tm="0">
                                          <p:val>
                                            <p:strVal val="#ppt_x"/>
                                          </p:val>
                                        </p:tav>
                                        <p:tav tm="100000">
                                          <p:val>
                                            <p:strVal val="#ppt_x"/>
                                          </p:val>
                                        </p:tav>
                                      </p:tavLst>
                                    </p:anim>
                                    <p:anim calcmode="lin" valueType="num">
                                      <p:cBhvr>
                                        <p:cTn id="4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500" fill="hold"/>
                                        <p:tgtEl>
                                          <p:spTgt spid="15"/>
                                        </p:tgtEl>
                                        <p:attrNameLst>
                                          <p:attrName>ppt_w</p:attrName>
                                        </p:attrNameLst>
                                      </p:cBhvr>
                                      <p:tavLst>
                                        <p:tav tm="0">
                                          <p:val>
                                            <p:fltVal val="0"/>
                                          </p:val>
                                        </p:tav>
                                        <p:tav tm="100000">
                                          <p:val>
                                            <p:strVal val="#ppt_w"/>
                                          </p:val>
                                        </p:tav>
                                      </p:tavLst>
                                    </p:anim>
                                    <p:anim calcmode="lin" valueType="num">
                                      <p:cBhvr>
                                        <p:cTn id="52" dur="500" fill="hold"/>
                                        <p:tgtEl>
                                          <p:spTgt spid="15"/>
                                        </p:tgtEl>
                                        <p:attrNameLst>
                                          <p:attrName>ppt_h</p:attrName>
                                        </p:attrNameLst>
                                      </p:cBhvr>
                                      <p:tavLst>
                                        <p:tav tm="0">
                                          <p:val>
                                            <p:fltVal val="0"/>
                                          </p:val>
                                        </p:tav>
                                        <p:tav tm="100000">
                                          <p:val>
                                            <p:strVal val="#ppt_h"/>
                                          </p:val>
                                        </p:tav>
                                      </p:tavLst>
                                    </p:anim>
                                    <p:animEffect transition="in" filter="fade">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500" fill="hold"/>
                                        <p:tgtEl>
                                          <p:spTgt spid="14"/>
                                        </p:tgtEl>
                                        <p:attrNameLst>
                                          <p:attrName>ppt_w</p:attrName>
                                        </p:attrNameLst>
                                      </p:cBhvr>
                                      <p:tavLst>
                                        <p:tav tm="0">
                                          <p:val>
                                            <p:fltVal val="0"/>
                                          </p:val>
                                        </p:tav>
                                        <p:tav tm="100000">
                                          <p:val>
                                            <p:strVal val="#ppt_w"/>
                                          </p:val>
                                        </p:tav>
                                      </p:tavLst>
                                    </p:anim>
                                    <p:anim calcmode="lin" valueType="num">
                                      <p:cBhvr>
                                        <p:cTn id="59" dur="500" fill="hold"/>
                                        <p:tgtEl>
                                          <p:spTgt spid="14"/>
                                        </p:tgtEl>
                                        <p:attrNameLst>
                                          <p:attrName>ppt_h</p:attrName>
                                        </p:attrNameLst>
                                      </p:cBhvr>
                                      <p:tavLst>
                                        <p:tav tm="0">
                                          <p:val>
                                            <p:fltVal val="0"/>
                                          </p:val>
                                        </p:tav>
                                        <p:tav tm="100000">
                                          <p:val>
                                            <p:strVal val="#ppt_h"/>
                                          </p:val>
                                        </p:tav>
                                      </p:tavLst>
                                    </p:anim>
                                    <p:animEffect transition="in" filter="fade">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anim calcmode="lin" valueType="num">
                                      <p:cBhvr>
                                        <p:cTn id="66" dur="1000" fill="hold"/>
                                        <p:tgtEl>
                                          <p:spTgt spid="26"/>
                                        </p:tgtEl>
                                        <p:attrNameLst>
                                          <p:attrName>ppt_x</p:attrName>
                                        </p:attrNameLst>
                                      </p:cBhvr>
                                      <p:tavLst>
                                        <p:tav tm="0">
                                          <p:val>
                                            <p:strVal val="#ppt_x"/>
                                          </p:val>
                                        </p:tav>
                                        <p:tav tm="100000">
                                          <p:val>
                                            <p:strVal val="#ppt_x"/>
                                          </p:val>
                                        </p:tav>
                                      </p:tavLst>
                                    </p:anim>
                                    <p:anim calcmode="lin" valueType="num">
                                      <p:cBhvr>
                                        <p:cTn id="6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1000"/>
                                        <p:tgtEl>
                                          <p:spTgt spid="21"/>
                                        </p:tgtEl>
                                      </p:cBhvr>
                                    </p:animEffect>
                                    <p:anim calcmode="lin" valueType="num">
                                      <p:cBhvr>
                                        <p:cTn id="80" dur="1000" fill="hold"/>
                                        <p:tgtEl>
                                          <p:spTgt spid="21"/>
                                        </p:tgtEl>
                                        <p:attrNameLst>
                                          <p:attrName>ppt_x</p:attrName>
                                        </p:attrNameLst>
                                      </p:cBhvr>
                                      <p:tavLst>
                                        <p:tav tm="0">
                                          <p:val>
                                            <p:strVal val="#ppt_x"/>
                                          </p:val>
                                        </p:tav>
                                        <p:tav tm="100000">
                                          <p:val>
                                            <p:strVal val="#ppt_x"/>
                                          </p:val>
                                        </p:tav>
                                      </p:tavLst>
                                    </p:anim>
                                    <p:anim calcmode="lin" valueType="num">
                                      <p:cBhvr>
                                        <p:cTn id="8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6" grpId="0" animBg="1"/>
      <p:bldP spid="13" grpId="0" animBg="1"/>
      <p:bldP spid="14" grpId="0" animBg="1"/>
      <p:bldP spid="15" grpId="0" animBg="1"/>
      <p:bldP spid="17" grpId="0" animBg="1"/>
      <p:bldP spid="20" grpId="0" animBg="1"/>
      <p:bldP spid="25" grpId="0" animBg="1"/>
      <p:bldP spid="26"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EDDA213F-F796-4C89-ADAA-50CD44AA1276}"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14</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Il rapporto sessuale: significato e finalità </a:t>
            </a:r>
            <a:endParaRPr lang="it-IT" sz="2000" b="1" dirty="0">
              <a:solidFill>
                <a:srgbClr val="0070C0"/>
              </a:solidFill>
            </a:endParaRPr>
          </a:p>
        </p:txBody>
      </p:sp>
      <p:sp>
        <p:nvSpPr>
          <p:cNvPr id="18" name="Rettangolo 17"/>
          <p:cNvSpPr/>
          <p:nvPr/>
        </p:nvSpPr>
        <p:spPr>
          <a:xfrm>
            <a:off x="251520" y="1628800"/>
            <a:ext cx="8640960" cy="10801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algn="ctr"/>
            <a:endParaRPr lang="it-IT" dirty="0" smtClean="0">
              <a:solidFill>
                <a:srgbClr val="FFFF00"/>
              </a:solidFill>
            </a:endParaRPr>
          </a:p>
          <a:p>
            <a:pPr algn="ctr"/>
            <a:r>
              <a:rPr lang="it-IT" sz="2400" b="1" dirty="0" smtClean="0">
                <a:solidFill>
                  <a:srgbClr val="FFFF00"/>
                </a:solidFill>
              </a:rPr>
              <a:t>Per il credente, è </a:t>
            </a:r>
            <a:r>
              <a:rPr lang="it-IT" sz="2400" b="1" dirty="0">
                <a:solidFill>
                  <a:srgbClr val="FFFF00"/>
                </a:solidFill>
              </a:rPr>
              <a:t>l’atto volontario e libero con cui ci si dona nella totalità della persona (comprendente gli aspetti più intimi) avente le due seguenti finalità </a:t>
            </a:r>
            <a:r>
              <a:rPr lang="it-IT" sz="2400" b="1" dirty="0" smtClean="0">
                <a:solidFill>
                  <a:srgbClr val="FFFF00"/>
                </a:solidFill>
              </a:rPr>
              <a:t> inseparabili</a:t>
            </a:r>
            <a:r>
              <a:rPr lang="it-IT" sz="2400" b="1" dirty="0">
                <a:solidFill>
                  <a:srgbClr val="FFFF00"/>
                </a:solidFill>
              </a:rPr>
              <a:t>:</a:t>
            </a:r>
          </a:p>
          <a:p>
            <a:endParaRPr lang="it-IT" dirty="0"/>
          </a:p>
          <a:p>
            <a:pPr lvl="0"/>
            <a:endParaRPr lang="it-IT" dirty="0"/>
          </a:p>
        </p:txBody>
      </p:sp>
      <p:sp>
        <p:nvSpPr>
          <p:cNvPr id="14" name="Freccia a destra 13"/>
          <p:cNvSpPr/>
          <p:nvPr/>
        </p:nvSpPr>
        <p:spPr>
          <a:xfrm>
            <a:off x="251520" y="2924944"/>
            <a:ext cx="2592288"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UNITIVA</a:t>
            </a:r>
            <a:endParaRPr lang="it-IT" sz="2400" b="1" dirty="0">
              <a:solidFill>
                <a:srgbClr val="FFFF00"/>
              </a:solidFill>
            </a:endParaRPr>
          </a:p>
        </p:txBody>
      </p:sp>
      <p:sp>
        <p:nvSpPr>
          <p:cNvPr id="15" name="Freccia a destra 14"/>
          <p:cNvSpPr/>
          <p:nvPr/>
        </p:nvSpPr>
        <p:spPr>
          <a:xfrm>
            <a:off x="251520" y="4149080"/>
            <a:ext cx="2592288" cy="108012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smtClean="0">
                <a:solidFill>
                  <a:srgbClr val="FFFF00"/>
                </a:solidFill>
              </a:rPr>
              <a:t>PROCREATIVA</a:t>
            </a:r>
            <a:endParaRPr lang="it-IT" sz="2400" b="1" dirty="0">
              <a:solidFill>
                <a:srgbClr val="FFFF00"/>
              </a:solidFill>
            </a:endParaRPr>
          </a:p>
        </p:txBody>
      </p:sp>
      <p:sp>
        <p:nvSpPr>
          <p:cNvPr id="16" name="Rettangolo 15"/>
          <p:cNvSpPr/>
          <p:nvPr/>
        </p:nvSpPr>
        <p:spPr>
          <a:xfrm>
            <a:off x="2987824" y="2852936"/>
            <a:ext cx="5904656" cy="11521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sz="2000" dirty="0" smtClean="0">
              <a:solidFill>
                <a:srgbClr val="FFFF00"/>
              </a:solidFill>
            </a:endParaRPr>
          </a:p>
          <a:p>
            <a:pPr algn="just"/>
            <a:r>
              <a:rPr lang="it-IT" sz="2000" b="1" dirty="0">
                <a:solidFill>
                  <a:srgbClr val="FFFF00"/>
                </a:solidFill>
              </a:rPr>
              <a:t>L</a:t>
            </a:r>
            <a:r>
              <a:rPr lang="it-IT" sz="2000" b="1" dirty="0" smtClean="0">
                <a:solidFill>
                  <a:srgbClr val="FFFF00"/>
                </a:solidFill>
              </a:rPr>
              <a:t>’atto </a:t>
            </a:r>
            <a:r>
              <a:rPr lang="it-IT" sz="2000" b="1" dirty="0">
                <a:solidFill>
                  <a:srgbClr val="FFFF00"/>
                </a:solidFill>
              </a:rPr>
              <a:t>sessuale è orientato a una sempre più profonda unione spirituale degli sposi mediante la mutua </a:t>
            </a:r>
            <a:r>
              <a:rPr lang="it-IT" sz="2000" b="1" dirty="0" smtClean="0">
                <a:solidFill>
                  <a:srgbClr val="FFFF00"/>
                </a:solidFill>
              </a:rPr>
              <a:t>donazione</a:t>
            </a:r>
            <a:endParaRPr lang="it-IT" sz="2000" b="1" dirty="0">
              <a:solidFill>
                <a:srgbClr val="FFFF00"/>
              </a:solidFill>
            </a:endParaRP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21" name="Rettangolo 20"/>
          <p:cNvSpPr/>
          <p:nvPr/>
        </p:nvSpPr>
        <p:spPr>
          <a:xfrm>
            <a:off x="2987824" y="4221088"/>
            <a:ext cx="5904656" cy="100811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r>
              <a:rPr lang="it-IT" sz="2000" b="1" dirty="0" smtClean="0">
                <a:solidFill>
                  <a:srgbClr val="FFFF00"/>
                </a:solidFill>
              </a:rPr>
              <a:t>L’atto </a:t>
            </a:r>
            <a:r>
              <a:rPr lang="it-IT" sz="2000" b="1" dirty="0">
                <a:solidFill>
                  <a:srgbClr val="FFFF00"/>
                </a:solidFill>
              </a:rPr>
              <a:t>sessuale rimane aperto alla fecondità in risposta alla chiamata di Dio a partecipare alla sua opera </a:t>
            </a:r>
            <a:r>
              <a:rPr lang="it-IT" sz="2000" b="1" dirty="0" smtClean="0">
                <a:solidFill>
                  <a:srgbClr val="FFFF00"/>
                </a:solidFill>
              </a:rPr>
              <a:t>creatrice</a:t>
            </a:r>
            <a:endParaRPr lang="it-IT" sz="2400" b="1" dirty="0">
              <a:solidFill>
                <a:srgbClr val="FFFF00"/>
              </a:solidFill>
            </a:endParaRPr>
          </a:p>
          <a:p>
            <a:pPr lvl="0"/>
            <a:endParaRPr lang="it-IT" sz="2000" dirty="0">
              <a:solidFill>
                <a:srgbClr val="FFFF00"/>
              </a:solidFill>
            </a:endParaRPr>
          </a:p>
        </p:txBody>
      </p:sp>
      <p:sp>
        <p:nvSpPr>
          <p:cNvPr id="19" name="Rettangolo 18"/>
          <p:cNvSpPr/>
          <p:nvPr/>
        </p:nvSpPr>
        <p:spPr>
          <a:xfrm>
            <a:off x="251520" y="5445224"/>
            <a:ext cx="8640960"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solidFill>
                <a:srgbClr val="FFFF00"/>
              </a:solidFill>
            </a:endParaRPr>
          </a:p>
          <a:p>
            <a:pPr algn="ctr"/>
            <a:r>
              <a:rPr lang="it-IT" sz="2800" b="1" dirty="0">
                <a:solidFill>
                  <a:srgbClr val="FFFF00"/>
                </a:solidFill>
              </a:rPr>
              <a:t>Qualunque separazione delle due finalità intacca la verità intima dell’atto sessuale stesso. </a:t>
            </a:r>
            <a:endParaRPr lang="it-IT" sz="2800" dirty="0">
              <a:solidFill>
                <a:srgbClr val="FFFF00"/>
              </a:solidFill>
            </a:endParaRPr>
          </a:p>
          <a:p>
            <a:pPr lvl="0"/>
            <a:endParaRPr lang="it-IT"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4"/>
                                        </p:tgtEl>
                                        <p:attrNameLst>
                                          <p:attrName>ppt_y</p:attrName>
                                        </p:attrNameLst>
                                      </p:cBhvr>
                                      <p:tavLst>
                                        <p:tav tm="0">
                                          <p:val>
                                            <p:strVal val="#ppt_y"/>
                                          </p:val>
                                        </p:tav>
                                        <p:tav tm="100000">
                                          <p:val>
                                            <p:strVal val="#ppt_y"/>
                                          </p:val>
                                        </p:tav>
                                      </p:tavLst>
                                    </p:anim>
                                    <p:anim calcmode="lin" valueType="num">
                                      <p:cBhvr>
                                        <p:cTn id="25"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5"/>
                                        </p:tgtEl>
                                        <p:attrNameLst>
                                          <p:attrName>ppt_y</p:attrName>
                                        </p:attrNameLst>
                                      </p:cBhvr>
                                      <p:tavLst>
                                        <p:tav tm="0">
                                          <p:val>
                                            <p:strVal val="#ppt_y"/>
                                          </p:val>
                                        </p:tav>
                                        <p:tav tm="100000">
                                          <p:val>
                                            <p:strVal val="#ppt_y"/>
                                          </p:val>
                                        </p:tav>
                                      </p:tavLst>
                                    </p:anim>
                                    <p:anim calcmode="lin" valueType="num">
                                      <p:cBhvr>
                                        <p:cTn id="41"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4" grpId="0" animBg="1"/>
      <p:bldP spid="15" grpId="0" animBg="1"/>
      <p:bldP spid="16" grpId="0" animBg="1"/>
      <p:bldP spid="21"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BE48A9FD-44AD-43D9-B851-F81935030C40}"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15</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Il dono totale di </a:t>
            </a:r>
            <a:r>
              <a:rPr lang="it-IT" sz="2000" b="1" dirty="0" err="1" smtClean="0">
                <a:solidFill>
                  <a:srgbClr val="0070C0"/>
                </a:solidFill>
              </a:rPr>
              <a:t>sè</a:t>
            </a:r>
            <a:r>
              <a:rPr lang="it-IT" sz="2000" b="1" dirty="0" smtClean="0">
                <a:solidFill>
                  <a:srgbClr val="0070C0"/>
                </a:solidFill>
              </a:rPr>
              <a:t> </a:t>
            </a:r>
            <a:r>
              <a:rPr lang="it-IT" sz="2000" b="1" dirty="0" smtClean="0">
                <a:solidFill>
                  <a:srgbClr val="0070C0"/>
                </a:solidFill>
              </a:rPr>
              <a:t>nel matrimonio</a:t>
            </a:r>
            <a:endParaRPr lang="it-IT" sz="2000" b="1" dirty="0">
              <a:solidFill>
                <a:srgbClr val="0070C0"/>
              </a:solidFill>
            </a:endParaRPr>
          </a:p>
        </p:txBody>
      </p:sp>
      <p:sp>
        <p:nvSpPr>
          <p:cNvPr id="18" name="Rettangolo 17"/>
          <p:cNvSpPr/>
          <p:nvPr/>
        </p:nvSpPr>
        <p:spPr>
          <a:xfrm>
            <a:off x="251520" y="1628800"/>
            <a:ext cx="8640960"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it-IT" sz="1400" dirty="0" smtClean="0">
              <a:solidFill>
                <a:srgbClr val="FFFF00"/>
              </a:solidFill>
            </a:endParaRPr>
          </a:p>
          <a:p>
            <a:pPr algn="ctr"/>
            <a:endParaRPr lang="it-IT" dirty="0" smtClean="0">
              <a:solidFill>
                <a:srgbClr val="FFFF00"/>
              </a:solidFill>
            </a:endParaRPr>
          </a:p>
          <a:p>
            <a:pPr algn="ctr"/>
            <a:r>
              <a:rPr lang="it-IT" dirty="0" smtClean="0">
                <a:solidFill>
                  <a:srgbClr val="FFFF00"/>
                </a:solidFill>
              </a:rPr>
              <a:t>Per il dono totale di </a:t>
            </a:r>
            <a:r>
              <a:rPr lang="it-IT" dirty="0" err="1" smtClean="0">
                <a:solidFill>
                  <a:srgbClr val="FFFF00"/>
                </a:solidFill>
              </a:rPr>
              <a:t>sè</a:t>
            </a:r>
            <a:r>
              <a:rPr lang="it-IT" dirty="0" smtClean="0">
                <a:solidFill>
                  <a:srgbClr val="FFFF00"/>
                </a:solidFill>
              </a:rPr>
              <a:t> </a:t>
            </a:r>
            <a:r>
              <a:rPr lang="it-IT" dirty="0" smtClean="0">
                <a:solidFill>
                  <a:srgbClr val="FFFF00"/>
                </a:solidFill>
              </a:rPr>
              <a:t>non è sufficiente l’amore totale di sé, come spesso si pretende nei rapporti prematrimoniali. Infatti, nei rapporti prematrimoniali, manca l’impegno definitivo, la scelta definitiva, cioè, il matrimonio e le sue implicanze: </a:t>
            </a:r>
            <a:endParaRPr lang="it-IT" dirty="0">
              <a:solidFill>
                <a:srgbClr val="FFFF00"/>
              </a:solidFill>
            </a:endParaRPr>
          </a:p>
          <a:p>
            <a:endParaRPr lang="it-IT" dirty="0"/>
          </a:p>
          <a:p>
            <a:pPr lvl="0"/>
            <a:endParaRPr lang="it-IT" dirty="0"/>
          </a:p>
        </p:txBody>
      </p:sp>
      <p:pic>
        <p:nvPicPr>
          <p:cNvPr id="2050" name="Oggetto 1"/>
          <p:cNvPicPr>
            <a:picLocks noChangeArrowheads="1"/>
          </p:cNvPicPr>
          <p:nvPr/>
        </p:nvPicPr>
        <p:blipFill>
          <a:blip r:embed="rId3" cstate="print"/>
          <a:srcRect l="-1686" t="-3012" r="-1469" b="-3137"/>
          <a:stretch>
            <a:fillRect/>
          </a:stretch>
        </p:blipFill>
        <p:spPr bwMode="auto">
          <a:xfrm>
            <a:off x="971600" y="2636912"/>
            <a:ext cx="7488832" cy="3888432"/>
          </a:xfrm>
          <a:prstGeom prst="rect">
            <a:avLst/>
          </a:prstGeom>
          <a:noFill/>
          <a:ln w="9525">
            <a:noFill/>
            <a:miter lim="800000"/>
            <a:headEnd/>
            <a:tailEnd/>
          </a:ln>
        </p:spPr>
      </p:pic>
      <p:sp>
        <p:nvSpPr>
          <p:cNvPr id="11" name="CasellaDiTesto 10"/>
          <p:cNvSpPr txBox="1"/>
          <p:nvPr/>
        </p:nvSpPr>
        <p:spPr>
          <a:xfrm>
            <a:off x="1043608" y="2996952"/>
            <a:ext cx="1224136" cy="369332"/>
          </a:xfrm>
          <a:prstGeom prst="rect">
            <a:avLst/>
          </a:prstGeom>
          <a:solidFill>
            <a:schemeClr val="accent1"/>
          </a:solidFill>
        </p:spPr>
        <p:txBody>
          <a:bodyPr wrap="square" rtlCol="0">
            <a:spAutoFit/>
          </a:bodyPr>
          <a:lstStyle/>
          <a:p>
            <a:pPr algn="ctr"/>
            <a:r>
              <a:rPr lang="it-IT" b="1" dirty="0" smtClean="0">
                <a:solidFill>
                  <a:srgbClr val="FFFF00"/>
                </a:solidFill>
              </a:rPr>
              <a:t>Gratuito</a:t>
            </a:r>
            <a:endParaRPr lang="it-IT" b="1" dirty="0">
              <a:solidFill>
                <a:srgbClr val="FFFF00"/>
              </a:solidFill>
            </a:endParaRPr>
          </a:p>
        </p:txBody>
      </p:sp>
      <p:sp>
        <p:nvSpPr>
          <p:cNvPr id="12" name="CasellaDiTesto 11"/>
          <p:cNvSpPr txBox="1"/>
          <p:nvPr/>
        </p:nvSpPr>
        <p:spPr>
          <a:xfrm>
            <a:off x="1043608" y="4437112"/>
            <a:ext cx="1440160" cy="369332"/>
          </a:xfrm>
          <a:prstGeom prst="rect">
            <a:avLst/>
          </a:prstGeom>
          <a:solidFill>
            <a:schemeClr val="accent1"/>
          </a:solidFill>
        </p:spPr>
        <p:txBody>
          <a:bodyPr wrap="square" rtlCol="0">
            <a:spAutoFit/>
          </a:bodyPr>
          <a:lstStyle/>
          <a:p>
            <a:pPr algn="ctr"/>
            <a:r>
              <a:rPr lang="it-IT" b="1" dirty="0" smtClean="0">
                <a:solidFill>
                  <a:srgbClr val="FFFF00"/>
                </a:solidFill>
              </a:rPr>
              <a:t>Per sempre</a:t>
            </a:r>
            <a:endParaRPr lang="it-IT" b="1" dirty="0">
              <a:solidFill>
                <a:srgbClr val="FFFF00"/>
              </a:solidFill>
            </a:endParaRPr>
          </a:p>
        </p:txBody>
      </p:sp>
      <p:sp>
        <p:nvSpPr>
          <p:cNvPr id="13" name="CasellaDiTesto 12"/>
          <p:cNvSpPr txBox="1"/>
          <p:nvPr/>
        </p:nvSpPr>
        <p:spPr>
          <a:xfrm>
            <a:off x="6732240" y="2636912"/>
            <a:ext cx="1656184" cy="369332"/>
          </a:xfrm>
          <a:prstGeom prst="rect">
            <a:avLst/>
          </a:prstGeom>
          <a:solidFill>
            <a:schemeClr val="accent1"/>
          </a:solidFill>
        </p:spPr>
        <p:txBody>
          <a:bodyPr wrap="square" rtlCol="0">
            <a:spAutoFit/>
          </a:bodyPr>
          <a:lstStyle/>
          <a:p>
            <a:pPr algn="ctr"/>
            <a:r>
              <a:rPr lang="it-IT" b="1" dirty="0" smtClean="0">
                <a:solidFill>
                  <a:srgbClr val="FFFF00"/>
                </a:solidFill>
              </a:rPr>
              <a:t>Irreversibile</a:t>
            </a:r>
            <a:endParaRPr lang="it-IT" b="1" dirty="0">
              <a:solidFill>
                <a:srgbClr val="FFFF00"/>
              </a:solidFill>
            </a:endParaRPr>
          </a:p>
        </p:txBody>
      </p:sp>
      <p:sp>
        <p:nvSpPr>
          <p:cNvPr id="14" name="CasellaDiTesto 13"/>
          <p:cNvSpPr txBox="1"/>
          <p:nvPr/>
        </p:nvSpPr>
        <p:spPr>
          <a:xfrm>
            <a:off x="7236296" y="5589240"/>
            <a:ext cx="1080120" cy="369332"/>
          </a:xfrm>
          <a:prstGeom prst="rect">
            <a:avLst/>
          </a:prstGeom>
          <a:solidFill>
            <a:schemeClr val="accent1"/>
          </a:solidFill>
        </p:spPr>
        <p:txBody>
          <a:bodyPr wrap="square" rtlCol="0">
            <a:spAutoFit/>
          </a:bodyPr>
          <a:lstStyle/>
          <a:p>
            <a:pPr algn="ctr"/>
            <a:r>
              <a:rPr lang="it-IT" b="1" dirty="0" smtClean="0">
                <a:solidFill>
                  <a:srgbClr val="FFFF00"/>
                </a:solidFill>
              </a:rPr>
              <a:t>Totale</a:t>
            </a:r>
            <a:endParaRPr lang="it-IT" b="1" dirty="0">
              <a:solidFill>
                <a:srgbClr val="FFFF00"/>
              </a:solidFill>
            </a:endParaRPr>
          </a:p>
        </p:txBody>
      </p:sp>
      <p:sp>
        <p:nvSpPr>
          <p:cNvPr id="15" name="CasellaDiTesto 14"/>
          <p:cNvSpPr txBox="1"/>
          <p:nvPr/>
        </p:nvSpPr>
        <p:spPr>
          <a:xfrm>
            <a:off x="2411760" y="6165304"/>
            <a:ext cx="1584176" cy="369332"/>
          </a:xfrm>
          <a:prstGeom prst="rect">
            <a:avLst/>
          </a:prstGeom>
          <a:solidFill>
            <a:schemeClr val="accent1"/>
          </a:solidFill>
        </p:spPr>
        <p:txBody>
          <a:bodyPr wrap="square" rtlCol="0">
            <a:spAutoFit/>
          </a:bodyPr>
          <a:lstStyle/>
          <a:p>
            <a:pPr algn="ctr"/>
            <a:r>
              <a:rPr lang="it-IT" b="1" dirty="0" smtClean="0">
                <a:solidFill>
                  <a:srgbClr val="FFFF00"/>
                </a:solidFill>
              </a:rPr>
              <a:t>Personale</a:t>
            </a:r>
            <a:endParaRPr lang="it-IT"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p:cTn id="23" dur="500" fill="hold"/>
                                        <p:tgtEl>
                                          <p:spTgt spid="2050"/>
                                        </p:tgtEl>
                                        <p:attrNameLst>
                                          <p:attrName>ppt_w</p:attrName>
                                        </p:attrNameLst>
                                      </p:cBhvr>
                                      <p:tavLst>
                                        <p:tav tm="0">
                                          <p:val>
                                            <p:fltVal val="0"/>
                                          </p:val>
                                        </p:tav>
                                        <p:tav tm="100000">
                                          <p:val>
                                            <p:strVal val="#ppt_w"/>
                                          </p:val>
                                        </p:tav>
                                      </p:tavLst>
                                    </p:anim>
                                    <p:anim calcmode="lin" valueType="num">
                                      <p:cBhvr>
                                        <p:cTn id="24" dur="500" fill="hold"/>
                                        <p:tgtEl>
                                          <p:spTgt spid="2050"/>
                                        </p:tgtEl>
                                        <p:attrNameLst>
                                          <p:attrName>ppt_h</p:attrName>
                                        </p:attrNameLst>
                                      </p:cBhvr>
                                      <p:tavLst>
                                        <p:tav tm="0">
                                          <p:val>
                                            <p:fltVal val="0"/>
                                          </p:val>
                                        </p:tav>
                                        <p:tav tm="100000">
                                          <p:val>
                                            <p:strVal val="#ppt_h"/>
                                          </p:val>
                                        </p:tav>
                                      </p:tavLst>
                                    </p:anim>
                                    <p:animEffect transition="in" filter="fade">
                                      <p:cBhvr>
                                        <p:cTn id="25"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57DC04B5-871A-43B5-9EA1-6ED4460555B7}"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16</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Problemi che possono scaturire dai rapporti prematrimoniali</a:t>
            </a:r>
            <a:endParaRPr lang="it-IT" sz="2000" b="1" dirty="0">
              <a:solidFill>
                <a:srgbClr val="0070C0"/>
              </a:solidFill>
            </a:endParaRPr>
          </a:p>
        </p:txBody>
      </p:sp>
      <p:sp>
        <p:nvSpPr>
          <p:cNvPr id="16" name="Rettangolo 15"/>
          <p:cNvSpPr/>
          <p:nvPr/>
        </p:nvSpPr>
        <p:spPr>
          <a:xfrm>
            <a:off x="251520" y="1844824"/>
            <a:ext cx="2808312" cy="144016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dirty="0" smtClean="0">
                <a:solidFill>
                  <a:srgbClr val="FFFF00"/>
                </a:solidFill>
              </a:rPr>
              <a:t>Possono essere premessa per matrimoni sbagliati </a:t>
            </a:r>
            <a:r>
              <a:rPr lang="it-IT" dirty="0">
                <a:solidFill>
                  <a:srgbClr val="FFFF00"/>
                </a:solidFill>
              </a:rPr>
              <a:t>che poi sfociano in divorzi dolorosi che lasciano alle spalle dolore, odio, ecc. </a:t>
            </a: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21" name="Rettangolo 20"/>
          <p:cNvSpPr/>
          <p:nvPr/>
        </p:nvSpPr>
        <p:spPr>
          <a:xfrm>
            <a:off x="6444208" y="3717032"/>
            <a:ext cx="2448272" cy="244827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lvl="0" algn="just"/>
            <a:r>
              <a:rPr lang="it-IT" dirty="0" smtClean="0">
                <a:solidFill>
                  <a:srgbClr val="FFFF00"/>
                </a:solidFill>
              </a:rPr>
              <a:t>Lasciano </a:t>
            </a:r>
            <a:r>
              <a:rPr lang="it-IT" dirty="0">
                <a:solidFill>
                  <a:srgbClr val="FFFF00"/>
                </a:solidFill>
              </a:rPr>
              <a:t>spesso un senso di incompletezza psicologica che può avere delle conseguenze negative sulla futura vita sessuale della coppia.</a:t>
            </a:r>
          </a:p>
          <a:p>
            <a:pPr lvl="0"/>
            <a:endParaRPr lang="it-IT" dirty="0">
              <a:solidFill>
                <a:srgbClr val="FFFF00"/>
              </a:solidFill>
            </a:endParaRPr>
          </a:p>
        </p:txBody>
      </p:sp>
      <p:sp>
        <p:nvSpPr>
          <p:cNvPr id="12" name="Rettangolo 11"/>
          <p:cNvSpPr/>
          <p:nvPr/>
        </p:nvSpPr>
        <p:spPr>
          <a:xfrm>
            <a:off x="251520" y="3573016"/>
            <a:ext cx="2808312" cy="259228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lvl="0" algn="just"/>
            <a:r>
              <a:rPr lang="it-IT" dirty="0">
                <a:solidFill>
                  <a:srgbClr val="FFFF00"/>
                </a:solidFill>
              </a:rPr>
              <a:t>Tanti giovani, a causa dei rapporti precedentemente praticati, quando si accorgono che quella non è la persona giusta non sono in grado di tornare indietro perché ormai troppo legati da rapporti molto intimi.</a:t>
            </a: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13" name="Rettangolo 12"/>
          <p:cNvSpPr/>
          <p:nvPr/>
        </p:nvSpPr>
        <p:spPr>
          <a:xfrm>
            <a:off x="3347864" y="4077072"/>
            <a:ext cx="2808312" cy="208823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a:solidFill>
                  <a:srgbClr val="FFFF00"/>
                </a:solidFill>
              </a:rPr>
              <a:t>I</a:t>
            </a:r>
            <a:r>
              <a:rPr lang="it-IT" dirty="0" smtClean="0">
                <a:solidFill>
                  <a:srgbClr val="FFFF00"/>
                </a:solidFill>
              </a:rPr>
              <a:t>mpediscono </a:t>
            </a:r>
            <a:r>
              <a:rPr lang="it-IT" dirty="0">
                <a:solidFill>
                  <a:srgbClr val="FFFF00"/>
                </a:solidFill>
              </a:rPr>
              <a:t>la reale e profonda conoscenza della persona che si ha accanto. Non si sposa un corpo, ma una persona con tutti i suoi pregi ma soprattutto con i suoi </a:t>
            </a:r>
            <a:r>
              <a:rPr lang="it-IT" dirty="0" smtClean="0">
                <a:solidFill>
                  <a:srgbClr val="FFFF00"/>
                </a:solidFill>
              </a:rPr>
              <a:t>difetti. </a:t>
            </a:r>
            <a:endParaRPr lang="it-IT" dirty="0">
              <a:solidFill>
                <a:srgbClr val="FFFF00"/>
              </a:solidFill>
            </a:endParaRPr>
          </a:p>
          <a:p>
            <a:pPr algn="just"/>
            <a:endParaRPr lang="it-IT" dirty="0">
              <a:solidFill>
                <a:srgbClr val="FFFF00"/>
              </a:solidFill>
            </a:endParaRPr>
          </a:p>
          <a:p>
            <a:pPr lvl="0"/>
            <a:endParaRPr lang="it-IT" dirty="0"/>
          </a:p>
        </p:txBody>
      </p:sp>
      <p:sp>
        <p:nvSpPr>
          <p:cNvPr id="17" name="Rettangolo 16"/>
          <p:cNvSpPr/>
          <p:nvPr/>
        </p:nvSpPr>
        <p:spPr>
          <a:xfrm>
            <a:off x="6444208" y="1844824"/>
            <a:ext cx="2448272" cy="136815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lvl="0" algn="just"/>
            <a:r>
              <a:rPr lang="it-IT" dirty="0" smtClean="0">
                <a:solidFill>
                  <a:srgbClr val="FFFF00"/>
                </a:solidFill>
              </a:rPr>
              <a:t>Questi </a:t>
            </a:r>
            <a:r>
              <a:rPr lang="it-IT" dirty="0">
                <a:solidFill>
                  <a:srgbClr val="FFFF00"/>
                </a:solidFill>
              </a:rPr>
              <a:t>rapporti possono creare una concezione banale e irrilevante dell’atto sessuale.</a:t>
            </a:r>
          </a:p>
          <a:p>
            <a:pPr lvl="0"/>
            <a:endParaRPr lang="it-IT" dirty="0">
              <a:solidFill>
                <a:srgbClr val="FFFF00"/>
              </a:solidFill>
            </a:endParaRPr>
          </a:p>
        </p:txBody>
      </p:sp>
      <p:cxnSp>
        <p:nvCxnSpPr>
          <p:cNvPr id="22" name="Connettore 2 21"/>
          <p:cNvCxnSpPr/>
          <p:nvPr/>
        </p:nvCxnSpPr>
        <p:spPr>
          <a:xfrm flipH="1">
            <a:off x="2267744" y="1556792"/>
            <a:ext cx="2304256" cy="2160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H="1">
            <a:off x="3059832" y="1556792"/>
            <a:ext cx="1520552" cy="20162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H="1">
            <a:off x="4572000" y="1556792"/>
            <a:ext cx="16768" cy="24482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a:off x="4572000" y="1556792"/>
            <a:ext cx="1800200" cy="20882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4572000" y="1556792"/>
            <a:ext cx="2376264" cy="2160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Ovale 17"/>
          <p:cNvSpPr/>
          <p:nvPr/>
        </p:nvSpPr>
        <p:spPr>
          <a:xfrm>
            <a:off x="4067944" y="1484784"/>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500" fill="hold"/>
                                        <p:tgtEl>
                                          <p:spTgt spid="23"/>
                                        </p:tgtEl>
                                        <p:attrNameLst>
                                          <p:attrName>ppt_w</p:attrName>
                                        </p:attrNameLst>
                                      </p:cBhvr>
                                      <p:tavLst>
                                        <p:tav tm="0">
                                          <p:val>
                                            <p:fltVal val="0"/>
                                          </p:val>
                                        </p:tav>
                                        <p:tav tm="100000">
                                          <p:val>
                                            <p:strVal val="#ppt_w"/>
                                          </p:val>
                                        </p:tav>
                                      </p:tavLst>
                                    </p:anim>
                                    <p:anim calcmode="lin" valueType="num">
                                      <p:cBhvr>
                                        <p:cTn id="37"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p:cTn id="63" dur="500" fill="hold"/>
                                        <p:tgtEl>
                                          <p:spTgt spid="25"/>
                                        </p:tgtEl>
                                        <p:attrNameLst>
                                          <p:attrName>ppt_w</p:attrName>
                                        </p:attrNameLst>
                                      </p:cBhvr>
                                      <p:tavLst>
                                        <p:tav tm="0">
                                          <p:val>
                                            <p:fltVal val="0"/>
                                          </p:val>
                                        </p:tav>
                                        <p:tav tm="100000">
                                          <p:val>
                                            <p:strVal val="#ppt_w"/>
                                          </p:val>
                                        </p:tav>
                                      </p:tavLst>
                                    </p:anim>
                                    <p:anim calcmode="lin" valueType="num">
                                      <p:cBhvr>
                                        <p:cTn id="64"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childTnLst>
                    </p:cTn>
                  </p:par>
                  <p:par>
                    <p:cTn id="72" fill="hold">
                      <p:stCondLst>
                        <p:cond delay="indefinite"/>
                      </p:stCondLst>
                      <p:childTnLst>
                        <p:par>
                          <p:cTn id="73" fill="hold">
                            <p:stCondLst>
                              <p:cond delay="0"/>
                            </p:stCondLst>
                            <p:childTnLst>
                              <p:par>
                                <p:cTn id="74" presetID="23" presetClass="entr" presetSubtype="16" fill="hold" nodeType="click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ppt_w</p:attrName>
                                        </p:attrNameLst>
                                      </p:cBhvr>
                                      <p:tavLst>
                                        <p:tav tm="0">
                                          <p:val>
                                            <p:fltVal val="0"/>
                                          </p:val>
                                        </p:tav>
                                        <p:tav tm="100000">
                                          <p:val>
                                            <p:strVal val="#ppt_w"/>
                                          </p:val>
                                        </p:tav>
                                      </p:tavLst>
                                    </p:anim>
                                    <p:anim calcmode="lin" valueType="num">
                                      <p:cBhvr>
                                        <p:cTn id="77"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53"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p:cTn id="82" dur="500" fill="hold"/>
                                        <p:tgtEl>
                                          <p:spTgt spid="17"/>
                                        </p:tgtEl>
                                        <p:attrNameLst>
                                          <p:attrName>ppt_w</p:attrName>
                                        </p:attrNameLst>
                                      </p:cBhvr>
                                      <p:tavLst>
                                        <p:tav tm="0">
                                          <p:val>
                                            <p:fltVal val="0"/>
                                          </p:val>
                                        </p:tav>
                                        <p:tav tm="100000">
                                          <p:val>
                                            <p:strVal val="#ppt_w"/>
                                          </p:val>
                                        </p:tav>
                                      </p:tavLst>
                                    </p:anim>
                                    <p:anim calcmode="lin" valueType="num">
                                      <p:cBhvr>
                                        <p:cTn id="83" dur="500" fill="hold"/>
                                        <p:tgtEl>
                                          <p:spTgt spid="17"/>
                                        </p:tgtEl>
                                        <p:attrNameLst>
                                          <p:attrName>ppt_h</p:attrName>
                                        </p:attrNameLst>
                                      </p:cBhvr>
                                      <p:tavLst>
                                        <p:tav tm="0">
                                          <p:val>
                                            <p:fltVal val="0"/>
                                          </p:val>
                                        </p:tav>
                                        <p:tav tm="100000">
                                          <p:val>
                                            <p:strVal val="#ppt_h"/>
                                          </p:val>
                                        </p:tav>
                                      </p:tavLst>
                                    </p:anim>
                                    <p:animEffect transition="in" filter="fade">
                                      <p:cBhvr>
                                        <p:cTn id="8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21" grpId="0" animBg="1"/>
      <p:bldP spid="12" grpId="0" animBg="1"/>
      <p:bldP spid="13"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F8B50E98-30C6-4FAB-A030-5F8B641EF77B}"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17</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La castità</a:t>
            </a:r>
            <a:endParaRPr lang="it-IT" sz="2000" b="1" dirty="0">
              <a:solidFill>
                <a:srgbClr val="0070C0"/>
              </a:solidFill>
            </a:endParaRPr>
          </a:p>
        </p:txBody>
      </p:sp>
      <p:sp>
        <p:nvSpPr>
          <p:cNvPr id="16" name="Rettangolo 15"/>
          <p:cNvSpPr/>
          <p:nvPr/>
        </p:nvSpPr>
        <p:spPr>
          <a:xfrm>
            <a:off x="251520" y="1628800"/>
            <a:ext cx="8640960" cy="129614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sz="2000" dirty="0">
                <a:solidFill>
                  <a:srgbClr val="FFFF00"/>
                </a:solidFill>
              </a:rPr>
              <a:t>La parola castità viene spesso usata, nel linguaggio comune, con il significato di </a:t>
            </a:r>
            <a:r>
              <a:rPr lang="it-IT" sz="2000" i="1" dirty="0">
                <a:solidFill>
                  <a:srgbClr val="FFFF00"/>
                </a:solidFill>
              </a:rPr>
              <a:t>continenza, astinenza.</a:t>
            </a:r>
            <a:r>
              <a:rPr lang="it-IT" sz="2000" dirty="0">
                <a:solidFill>
                  <a:srgbClr val="FFFF00"/>
                </a:solidFill>
              </a:rPr>
              <a:t> In realtà essa ha un significato molto più generale, perché significa: </a:t>
            </a:r>
            <a:endParaRPr lang="it-IT" sz="2000" dirty="0" smtClean="0">
              <a:solidFill>
                <a:srgbClr val="FFFF00"/>
              </a:solidFill>
            </a:endParaRPr>
          </a:p>
          <a:p>
            <a:pPr algn="ctr"/>
            <a:r>
              <a:rPr lang="it-IT" sz="2000" b="1" dirty="0" smtClean="0">
                <a:solidFill>
                  <a:schemeClr val="tx1"/>
                </a:solidFill>
              </a:rPr>
              <a:t>“ </a:t>
            </a:r>
            <a:r>
              <a:rPr lang="it-IT" sz="2000" b="1" dirty="0">
                <a:solidFill>
                  <a:schemeClr val="tx1"/>
                </a:solidFill>
              </a:rPr>
              <a:t>vivere bene la propria sessualità secondo il proprio stato di vita”.</a:t>
            </a: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18" name="Rettangolo 17"/>
          <p:cNvSpPr/>
          <p:nvPr/>
        </p:nvSpPr>
        <p:spPr>
          <a:xfrm>
            <a:off x="251520" y="3356992"/>
            <a:ext cx="8640960" cy="129614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sz="2000" dirty="0">
                <a:solidFill>
                  <a:srgbClr val="FFFF00"/>
                </a:solidFill>
              </a:rPr>
              <a:t>Così, per esempio, moglie e marito vivono quella che si chiama </a:t>
            </a:r>
            <a:r>
              <a:rPr lang="it-IT" sz="2000" i="1" dirty="0">
                <a:solidFill>
                  <a:srgbClr val="FFFF00"/>
                </a:solidFill>
              </a:rPr>
              <a:t>castità coniugale</a:t>
            </a:r>
            <a:r>
              <a:rPr lang="it-IT" sz="2000" dirty="0">
                <a:solidFill>
                  <a:srgbClr val="FFFF00"/>
                </a:solidFill>
              </a:rPr>
              <a:t>, che non vuol dire evitare a priori il rapporto sessuale, ma al contrario viverlo nel suo pieno e vero significato. Invece per i </a:t>
            </a:r>
            <a:r>
              <a:rPr lang="it-IT" sz="2000" dirty="0" err="1">
                <a:solidFill>
                  <a:srgbClr val="FFFF00"/>
                </a:solidFill>
              </a:rPr>
              <a:t>singles</a:t>
            </a:r>
            <a:r>
              <a:rPr lang="it-IT" sz="2000" dirty="0">
                <a:solidFill>
                  <a:srgbClr val="FFFF00"/>
                </a:solidFill>
              </a:rPr>
              <a:t>, i fidanzati e i consacrati la castità va vissuta nella continenza.</a:t>
            </a: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20" name="Rettangolo 19"/>
          <p:cNvSpPr/>
          <p:nvPr/>
        </p:nvSpPr>
        <p:spPr>
          <a:xfrm>
            <a:off x="251520" y="5085184"/>
            <a:ext cx="8640960" cy="136815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sz="2000" dirty="0">
                <a:solidFill>
                  <a:srgbClr val="FFFF00"/>
                </a:solidFill>
              </a:rPr>
              <a:t>Imparare a vivere bene la propria sessualità richiede un impegno costante per tutta la vita. Lo sforzo può essere maggiore in certi periodi, come </a:t>
            </a:r>
            <a:r>
              <a:rPr lang="it-IT" sz="2000" dirty="0" smtClean="0">
                <a:solidFill>
                  <a:srgbClr val="FFFF00"/>
                </a:solidFill>
              </a:rPr>
              <a:t>quello giovanile </a:t>
            </a:r>
            <a:r>
              <a:rPr lang="it-IT" sz="2000" dirty="0">
                <a:solidFill>
                  <a:srgbClr val="FFFF00"/>
                </a:solidFill>
              </a:rPr>
              <a:t>in cui si sta formando la </a:t>
            </a:r>
            <a:r>
              <a:rPr lang="it-IT" sz="2000" dirty="0" smtClean="0">
                <a:solidFill>
                  <a:srgbClr val="FFFF00"/>
                </a:solidFill>
              </a:rPr>
              <a:t>personalità </a:t>
            </a:r>
            <a:r>
              <a:rPr lang="it-IT" sz="2000" dirty="0">
                <a:solidFill>
                  <a:srgbClr val="FFFF00"/>
                </a:solidFill>
              </a:rPr>
              <a:t>e</a:t>
            </a:r>
            <a:r>
              <a:rPr lang="it-IT" sz="2000" dirty="0" smtClean="0">
                <a:solidFill>
                  <a:srgbClr val="FFFF00"/>
                </a:solidFill>
              </a:rPr>
              <a:t>, quindi</a:t>
            </a:r>
            <a:r>
              <a:rPr lang="it-IT" sz="2000" dirty="0">
                <a:solidFill>
                  <a:srgbClr val="FFFF00"/>
                </a:solidFill>
              </a:rPr>
              <a:t>, è necessario </a:t>
            </a:r>
            <a:r>
              <a:rPr lang="it-IT" sz="2000" dirty="0" smtClean="0">
                <a:solidFill>
                  <a:srgbClr val="FFFF00"/>
                </a:solidFill>
              </a:rPr>
              <a:t>imparare  a mettere in pratica comportamenti </a:t>
            </a:r>
            <a:r>
              <a:rPr lang="it-IT" sz="2000" i="1" dirty="0" smtClean="0">
                <a:solidFill>
                  <a:srgbClr val="FFFF00"/>
                </a:solidFill>
              </a:rPr>
              <a:t>consapevoli, liberi e responsabili</a:t>
            </a:r>
            <a:r>
              <a:rPr lang="it-IT" sz="2000" dirty="0" smtClean="0">
                <a:solidFill>
                  <a:srgbClr val="FFFF00"/>
                </a:solidFill>
              </a:rPr>
              <a:t>.</a:t>
            </a:r>
            <a:endParaRPr lang="it-IT" sz="2000" dirty="0">
              <a:solidFill>
                <a:srgbClr val="FFFF00"/>
              </a:solidFill>
            </a:endParaRP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11" name="Freccia in giù 10"/>
          <p:cNvSpPr/>
          <p:nvPr/>
        </p:nvSpPr>
        <p:spPr>
          <a:xfrm>
            <a:off x="3995936" y="2924944"/>
            <a:ext cx="648072"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3995936" y="4653136"/>
            <a:ext cx="648072"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8" grpId="0" animBg="1"/>
      <p:bldP spid="2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5BDFFC51-AD2C-4A37-8803-2600FCF160A5}" type="datetime1">
              <a:rPr lang="it-IT" smtClean="0"/>
              <a:pPr/>
              <a:t>27/07/2022</a:t>
            </a:fld>
            <a:endParaRPr lang="it-IT" dirty="0"/>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18</a:t>
            </a:fld>
            <a:endParaRPr lang="it-IT" dirty="0"/>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 perché della castità</a:t>
            </a:r>
            <a:endParaRPr lang="it-IT" sz="2000" b="1" dirty="0">
              <a:solidFill>
                <a:srgbClr val="0070C0"/>
              </a:solidFill>
            </a:endParaRPr>
          </a:p>
        </p:txBody>
      </p:sp>
      <p:sp>
        <p:nvSpPr>
          <p:cNvPr id="16" name="Rettangolo 15"/>
          <p:cNvSpPr/>
          <p:nvPr/>
        </p:nvSpPr>
        <p:spPr>
          <a:xfrm>
            <a:off x="3131840" y="1772816"/>
            <a:ext cx="5760640"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400" dirty="0" smtClean="0">
              <a:solidFill>
                <a:srgbClr val="FFFF00"/>
              </a:solidFill>
            </a:endParaRPr>
          </a:p>
          <a:p>
            <a:pPr algn="just"/>
            <a:r>
              <a:rPr lang="it-IT" sz="1400" dirty="0" smtClean="0">
                <a:solidFill>
                  <a:srgbClr val="FFFF00"/>
                </a:solidFill>
              </a:rPr>
              <a:t>La </a:t>
            </a:r>
            <a:r>
              <a:rPr lang="it-IT" sz="1400" dirty="0">
                <a:solidFill>
                  <a:srgbClr val="FFFF00"/>
                </a:solidFill>
              </a:rPr>
              <a:t>sessualità è per la crescita dell’uomo; se si usa disordinatamente la </a:t>
            </a:r>
            <a:r>
              <a:rPr lang="it-IT" sz="1400" dirty="0" smtClean="0">
                <a:solidFill>
                  <a:srgbClr val="FFFF00"/>
                </a:solidFill>
              </a:rPr>
              <a:t>sessualità, </a:t>
            </a:r>
            <a:r>
              <a:rPr lang="it-IT" sz="1400" dirty="0">
                <a:solidFill>
                  <a:srgbClr val="FFFF00"/>
                </a:solidFill>
              </a:rPr>
              <a:t>l’uomo diventa schiavo della propria sessualità.</a:t>
            </a:r>
          </a:p>
          <a:p>
            <a:pPr lvl="0"/>
            <a:endParaRPr lang="it-IT" dirty="0"/>
          </a:p>
        </p:txBody>
      </p:sp>
      <p:sp>
        <p:nvSpPr>
          <p:cNvPr id="18" name="Rettangolo 17"/>
          <p:cNvSpPr/>
          <p:nvPr/>
        </p:nvSpPr>
        <p:spPr>
          <a:xfrm>
            <a:off x="3131840" y="2708920"/>
            <a:ext cx="5760640" cy="129614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smtClean="0">
              <a:solidFill>
                <a:srgbClr val="FFFF00"/>
              </a:solidFill>
            </a:endParaRPr>
          </a:p>
          <a:p>
            <a:pPr algn="just"/>
            <a:r>
              <a:rPr lang="it-IT" sz="1400" dirty="0" smtClean="0">
                <a:solidFill>
                  <a:srgbClr val="FFFF00"/>
                </a:solidFill>
              </a:rPr>
              <a:t>Noi </a:t>
            </a:r>
            <a:r>
              <a:rPr lang="it-IT" sz="1400" dirty="0">
                <a:solidFill>
                  <a:srgbClr val="FFFF00"/>
                </a:solidFill>
              </a:rPr>
              <a:t>uomini comunichiamo con gli altri con le parole, con i segni, con i gesti</a:t>
            </a:r>
            <a:r>
              <a:rPr lang="it-IT" sz="1400" dirty="0" smtClean="0">
                <a:solidFill>
                  <a:srgbClr val="FFFF00"/>
                </a:solidFill>
              </a:rPr>
              <a:t>. Il </a:t>
            </a:r>
            <a:r>
              <a:rPr lang="it-IT" sz="1400" dirty="0">
                <a:solidFill>
                  <a:srgbClr val="FFFF00"/>
                </a:solidFill>
              </a:rPr>
              <a:t>gesto più comunicativo di tutti è senza dubbio l’atto sessuale</a:t>
            </a:r>
            <a:r>
              <a:rPr lang="it-IT" sz="1400" dirty="0" smtClean="0">
                <a:solidFill>
                  <a:srgbClr val="FFFF00"/>
                </a:solidFill>
              </a:rPr>
              <a:t>. Ma</a:t>
            </a:r>
            <a:r>
              <a:rPr lang="it-IT" sz="1400" dirty="0">
                <a:solidFill>
                  <a:srgbClr val="FFFF00"/>
                </a:solidFill>
              </a:rPr>
              <a:t>, un gesto può essere vero o falso</a:t>
            </a:r>
            <a:r>
              <a:rPr lang="it-IT" sz="1400" dirty="0" smtClean="0">
                <a:solidFill>
                  <a:srgbClr val="FFFF00"/>
                </a:solidFill>
              </a:rPr>
              <a:t>. Es. la </a:t>
            </a:r>
            <a:r>
              <a:rPr lang="it-IT" sz="1400" i="1" dirty="0" smtClean="0">
                <a:solidFill>
                  <a:srgbClr val="FFFF00"/>
                </a:solidFill>
              </a:rPr>
              <a:t>Masturbazione</a:t>
            </a:r>
            <a:r>
              <a:rPr lang="it-IT" sz="1400" dirty="0" smtClean="0">
                <a:solidFill>
                  <a:srgbClr val="FFFF00"/>
                </a:solidFill>
              </a:rPr>
              <a:t> </a:t>
            </a:r>
            <a:r>
              <a:rPr lang="it-IT" sz="1400" dirty="0">
                <a:solidFill>
                  <a:srgbClr val="FFFF00"/>
                </a:solidFill>
              </a:rPr>
              <a:t>(manca il tu, c’è solo l’io); la </a:t>
            </a:r>
            <a:r>
              <a:rPr lang="it-IT" sz="1400" i="1" dirty="0">
                <a:solidFill>
                  <a:srgbClr val="FFFF00"/>
                </a:solidFill>
              </a:rPr>
              <a:t>prostituzione</a:t>
            </a:r>
            <a:r>
              <a:rPr lang="it-IT" sz="1400" dirty="0">
                <a:solidFill>
                  <a:srgbClr val="FFFF00"/>
                </a:solidFill>
              </a:rPr>
              <a:t> (due persone si trattano come cose); i </a:t>
            </a:r>
            <a:r>
              <a:rPr lang="it-IT" sz="1400" i="1" dirty="0">
                <a:solidFill>
                  <a:srgbClr val="FFFF00"/>
                </a:solidFill>
              </a:rPr>
              <a:t>rapporti prematrimoniali </a:t>
            </a:r>
            <a:r>
              <a:rPr lang="it-IT" sz="1400" dirty="0">
                <a:solidFill>
                  <a:srgbClr val="FFFF00"/>
                </a:solidFill>
              </a:rPr>
              <a:t>(i fidanzati esprimono un tipo di amore coniugale che ancora non c’è).</a:t>
            </a:r>
          </a:p>
          <a:p>
            <a:pPr algn="just"/>
            <a:endParaRPr lang="it-IT" sz="1600" dirty="0">
              <a:solidFill>
                <a:srgbClr val="FFFF00"/>
              </a:solidFill>
            </a:endParaRPr>
          </a:p>
          <a:p>
            <a:pPr lvl="0"/>
            <a:endParaRPr lang="it-IT" dirty="0"/>
          </a:p>
        </p:txBody>
      </p:sp>
      <p:sp>
        <p:nvSpPr>
          <p:cNvPr id="19" name="Rettangolo 18"/>
          <p:cNvSpPr/>
          <p:nvPr/>
        </p:nvSpPr>
        <p:spPr>
          <a:xfrm>
            <a:off x="3131840" y="5301208"/>
            <a:ext cx="5760640" cy="100811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400" dirty="0" smtClean="0">
              <a:solidFill>
                <a:srgbClr val="FFFF00"/>
              </a:solidFill>
            </a:endParaRPr>
          </a:p>
          <a:p>
            <a:pPr algn="just"/>
            <a:r>
              <a:rPr lang="it-IT" sz="1600" dirty="0" smtClean="0">
                <a:solidFill>
                  <a:srgbClr val="FFFF00"/>
                </a:solidFill>
              </a:rPr>
              <a:t>Dio ha unito il piacere fisico all’atto della procreazione perché </a:t>
            </a:r>
            <a:r>
              <a:rPr lang="it-IT" sz="1600" dirty="0">
                <a:solidFill>
                  <a:srgbClr val="FFFF00"/>
                </a:solidFill>
              </a:rPr>
              <a:t>l’uomo e la donna </a:t>
            </a:r>
            <a:r>
              <a:rPr lang="it-IT" sz="1400" dirty="0">
                <a:solidFill>
                  <a:srgbClr val="FFFF00"/>
                </a:solidFill>
              </a:rPr>
              <a:t>adempissero al dovere di </a:t>
            </a:r>
            <a:r>
              <a:rPr lang="it-IT" sz="1400" dirty="0" smtClean="0">
                <a:solidFill>
                  <a:srgbClr val="FFFF00"/>
                </a:solidFill>
              </a:rPr>
              <a:t>procreare. Purtroppo, </a:t>
            </a:r>
            <a:r>
              <a:rPr lang="it-IT" sz="1400" dirty="0">
                <a:solidFill>
                  <a:srgbClr val="FFFF00"/>
                </a:solidFill>
              </a:rPr>
              <a:t>è opinione “sbagliata” comune che la Chiesa voglia che venga usata la sessualità solo come mezzo procreativo: niente di più falso!</a:t>
            </a:r>
          </a:p>
          <a:p>
            <a:pPr lvl="0"/>
            <a:endParaRPr lang="it-IT" dirty="0"/>
          </a:p>
        </p:txBody>
      </p:sp>
      <p:sp>
        <p:nvSpPr>
          <p:cNvPr id="20" name="Rettangolo 19"/>
          <p:cNvSpPr/>
          <p:nvPr/>
        </p:nvSpPr>
        <p:spPr>
          <a:xfrm>
            <a:off x="3131840" y="4077072"/>
            <a:ext cx="5760640" cy="11521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400" dirty="0" smtClean="0">
              <a:solidFill>
                <a:srgbClr val="FFFF00"/>
              </a:solidFill>
            </a:endParaRPr>
          </a:p>
          <a:p>
            <a:pPr algn="just"/>
            <a:r>
              <a:rPr lang="it-IT" sz="1400" dirty="0" smtClean="0">
                <a:solidFill>
                  <a:srgbClr val="FFFF00"/>
                </a:solidFill>
              </a:rPr>
              <a:t>Se </a:t>
            </a:r>
            <a:r>
              <a:rPr lang="it-IT" sz="1400" dirty="0">
                <a:solidFill>
                  <a:srgbClr val="FFFF00"/>
                </a:solidFill>
              </a:rPr>
              <a:t>si usa la sessualità, ma in questo caso è solo genitalità, per ottenere solo piacere, si agisce in contrasto con questo scopo. Nel matrimonio si può cercare il piacere, ma non come </a:t>
            </a:r>
            <a:r>
              <a:rPr lang="it-IT" sz="1400" i="1" dirty="0" smtClean="0">
                <a:solidFill>
                  <a:srgbClr val="FFFF00"/>
                </a:solidFill>
              </a:rPr>
              <a:t>fine</a:t>
            </a:r>
            <a:r>
              <a:rPr lang="it-IT" sz="1400" dirty="0">
                <a:solidFill>
                  <a:srgbClr val="FFFF00"/>
                </a:solidFill>
              </a:rPr>
              <a:t>,</a:t>
            </a:r>
            <a:r>
              <a:rPr lang="it-IT" sz="1400" dirty="0" smtClean="0">
                <a:solidFill>
                  <a:srgbClr val="FFFF00"/>
                </a:solidFill>
              </a:rPr>
              <a:t> </a:t>
            </a:r>
            <a:r>
              <a:rPr lang="it-IT" sz="1400" dirty="0">
                <a:solidFill>
                  <a:srgbClr val="FFFF00"/>
                </a:solidFill>
              </a:rPr>
              <a:t>bensì come </a:t>
            </a:r>
            <a:r>
              <a:rPr lang="it-IT" sz="1400" i="1" dirty="0">
                <a:solidFill>
                  <a:srgbClr val="FFFF00"/>
                </a:solidFill>
              </a:rPr>
              <a:t>mezzo</a:t>
            </a:r>
            <a:r>
              <a:rPr lang="it-IT" sz="1400" dirty="0">
                <a:solidFill>
                  <a:srgbClr val="FFFF00"/>
                </a:solidFill>
              </a:rPr>
              <a:t> per raggiungere i fini propri della sessualità: la comunione interiore delle persone, </a:t>
            </a:r>
            <a:r>
              <a:rPr lang="it-IT" sz="1400" dirty="0" smtClean="0">
                <a:solidFill>
                  <a:srgbClr val="FFFF00"/>
                </a:solidFill>
              </a:rPr>
              <a:t> e l’apertura al  dono </a:t>
            </a:r>
            <a:r>
              <a:rPr lang="it-IT" sz="1400" dirty="0">
                <a:solidFill>
                  <a:srgbClr val="FFFF00"/>
                </a:solidFill>
              </a:rPr>
              <a:t>della vita a una nuova persona.</a:t>
            </a:r>
          </a:p>
          <a:p>
            <a:pPr lvl="0"/>
            <a:endParaRPr lang="it-IT" dirty="0"/>
          </a:p>
        </p:txBody>
      </p:sp>
      <p:sp>
        <p:nvSpPr>
          <p:cNvPr id="11" name="Freccia a destra 10"/>
          <p:cNvSpPr/>
          <p:nvPr/>
        </p:nvSpPr>
        <p:spPr>
          <a:xfrm>
            <a:off x="251520" y="1700808"/>
            <a:ext cx="2664296"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il rispetto della persona</a:t>
            </a:r>
            <a:endParaRPr lang="it-IT" b="1" dirty="0">
              <a:solidFill>
                <a:srgbClr val="FFFF00"/>
              </a:solidFill>
            </a:endParaRPr>
          </a:p>
        </p:txBody>
      </p:sp>
      <p:sp>
        <p:nvSpPr>
          <p:cNvPr id="12" name="Freccia a destra 11"/>
          <p:cNvSpPr/>
          <p:nvPr/>
        </p:nvSpPr>
        <p:spPr>
          <a:xfrm>
            <a:off x="251520" y="2852936"/>
            <a:ext cx="2664296"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il rispetto della verità dei gesti</a:t>
            </a:r>
            <a:endParaRPr lang="it-IT" b="1" dirty="0">
              <a:solidFill>
                <a:srgbClr val="FFFF00"/>
              </a:solidFill>
            </a:endParaRPr>
          </a:p>
        </p:txBody>
      </p:sp>
      <p:sp>
        <p:nvSpPr>
          <p:cNvPr id="13" name="Freccia a destra 12"/>
          <p:cNvSpPr/>
          <p:nvPr/>
        </p:nvSpPr>
        <p:spPr>
          <a:xfrm>
            <a:off x="251520" y="4077072"/>
            <a:ext cx="2664296"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il rispetto dello scopo unitivo</a:t>
            </a:r>
            <a:endParaRPr lang="it-IT" b="1" dirty="0">
              <a:solidFill>
                <a:srgbClr val="FFFF00"/>
              </a:solidFill>
            </a:endParaRPr>
          </a:p>
        </p:txBody>
      </p:sp>
      <p:sp>
        <p:nvSpPr>
          <p:cNvPr id="14" name="Freccia a destra 13"/>
          <p:cNvSpPr/>
          <p:nvPr/>
        </p:nvSpPr>
        <p:spPr>
          <a:xfrm>
            <a:off x="251520" y="5229200"/>
            <a:ext cx="2664296"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FF00"/>
                </a:solidFill>
              </a:rPr>
              <a:t>Per il rispetto dello scopo procreativo</a:t>
            </a:r>
            <a:endParaRPr lang="it-IT"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1"/>
                                        </p:tgtEl>
                                        <p:attrNameLst>
                                          <p:attrName>ppt_y</p:attrName>
                                        </p:attrNameLst>
                                      </p:cBhvr>
                                      <p:tavLst>
                                        <p:tav tm="0">
                                          <p:val>
                                            <p:strVal val="#ppt_y"/>
                                          </p:val>
                                        </p:tav>
                                        <p:tav tm="100000">
                                          <p:val>
                                            <p:strVal val="#ppt_y"/>
                                          </p:val>
                                        </p:tav>
                                      </p:tavLst>
                                    </p:anim>
                                    <p:anim calcmode="lin" valueType="num">
                                      <p:cBhvr>
                                        <p:cTn id="18"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2"/>
                                        </p:tgtEl>
                                        <p:attrNameLst>
                                          <p:attrName>ppt_y</p:attrName>
                                        </p:attrNameLst>
                                      </p:cBhvr>
                                      <p:tavLst>
                                        <p:tav tm="0">
                                          <p:val>
                                            <p:strVal val="#ppt_y"/>
                                          </p:val>
                                        </p:tav>
                                        <p:tav tm="100000">
                                          <p:val>
                                            <p:strVal val="#ppt_y"/>
                                          </p:val>
                                        </p:tav>
                                      </p:tavLst>
                                    </p:anim>
                                    <p:anim calcmode="lin" valueType="num">
                                      <p:cBhvr>
                                        <p:cTn id="34"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
                                        </p:tgtEl>
                                        <p:attrNameLst>
                                          <p:attrName>ppt_y</p:attrName>
                                        </p:attrNameLst>
                                      </p:cBhvr>
                                      <p:tavLst>
                                        <p:tav tm="0">
                                          <p:val>
                                            <p:strVal val="#ppt_y"/>
                                          </p:val>
                                        </p:tav>
                                        <p:tav tm="100000">
                                          <p:val>
                                            <p:strVal val="#ppt_y"/>
                                          </p:val>
                                        </p:tav>
                                      </p:tavLst>
                                    </p:anim>
                                    <p:anim calcmode="lin" valueType="num">
                                      <p:cBhvr>
                                        <p:cTn id="50"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grpId="0" nodeType="clickEffect">
                                  <p:stCondLst>
                                    <p:cond delay="0"/>
                                  </p:stCondLst>
                                  <p:iterate type="lt">
                                    <p:tmPct val="10000"/>
                                  </p:iterate>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4"/>
                                        </p:tgtEl>
                                        <p:attrNameLst>
                                          <p:attrName>ppt_y</p:attrName>
                                        </p:attrNameLst>
                                      </p:cBhvr>
                                      <p:tavLst>
                                        <p:tav tm="0">
                                          <p:val>
                                            <p:strVal val="#ppt_y"/>
                                          </p:val>
                                        </p:tav>
                                        <p:tav tm="100000">
                                          <p:val>
                                            <p:strVal val="#ppt_y"/>
                                          </p:val>
                                        </p:tav>
                                      </p:tavLst>
                                    </p:anim>
                                    <p:anim calcmode="lin" valueType="num">
                                      <p:cBhvr>
                                        <p:cTn id="66"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8" grpId="0" animBg="1"/>
      <p:bldP spid="19" grpId="0" animBg="1"/>
      <p:bldP spid="2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4285A82B-53EE-45E0-807B-CF305332021D}" type="datetime1">
              <a:rPr lang="it-IT" smtClean="0"/>
              <a:pPr/>
              <a:t>27/07/2022</a:t>
            </a:fld>
            <a:endParaRPr lang="it-IT" dirty="0"/>
          </a:p>
        </p:txBody>
      </p:sp>
      <p:sp>
        <p:nvSpPr>
          <p:cNvPr id="9" name="Segnaposto numero diapositiva 8"/>
          <p:cNvSpPr>
            <a:spLocks noGrp="1"/>
          </p:cNvSpPr>
          <p:nvPr>
            <p:ph type="sldNum" sz="quarter" idx="12"/>
          </p:nvPr>
        </p:nvSpPr>
        <p:spPr/>
        <p:txBody>
          <a:bodyPr/>
          <a:lstStyle/>
          <a:p>
            <a:fld id="{1DD1764C-84AA-439F-85E9-949B4B71F131}" type="slidenum">
              <a:rPr lang="it-IT" smtClean="0"/>
              <a:pPr/>
              <a:t>19</a:t>
            </a:fld>
            <a:endParaRPr lang="it-IT" dirty="0"/>
          </a:p>
        </p:txBody>
      </p:sp>
      <p:sp>
        <p:nvSpPr>
          <p:cNvPr id="10" name="CasellaDiTesto 9"/>
          <p:cNvSpPr txBox="1"/>
          <p:nvPr/>
        </p:nvSpPr>
        <p:spPr>
          <a:xfrm>
            <a:off x="251520" y="908720"/>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La genitalità e i giovani</a:t>
            </a:r>
            <a:endParaRPr lang="it-IT" sz="2000" b="1" dirty="0">
              <a:solidFill>
                <a:srgbClr val="0070C0"/>
              </a:solidFill>
            </a:endParaRPr>
          </a:p>
        </p:txBody>
      </p:sp>
      <p:sp>
        <p:nvSpPr>
          <p:cNvPr id="16" name="Rettangolo 15"/>
          <p:cNvSpPr/>
          <p:nvPr/>
        </p:nvSpPr>
        <p:spPr>
          <a:xfrm>
            <a:off x="2699792" y="1412776"/>
            <a:ext cx="6192688" cy="100811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600" dirty="0">
                <a:solidFill>
                  <a:srgbClr val="FFFF00"/>
                </a:solidFill>
              </a:rPr>
              <a:t>Quando si arriva all’età dell’adolescenza si vuole “far presto”, diventare grandi. </a:t>
            </a:r>
            <a:r>
              <a:rPr lang="it-IT" sz="1600" dirty="0" smtClean="0">
                <a:solidFill>
                  <a:srgbClr val="FFFF00"/>
                </a:solidFill>
              </a:rPr>
              <a:t> Nella crescita, la </a:t>
            </a:r>
            <a:r>
              <a:rPr lang="it-IT" sz="1600" dirty="0">
                <a:solidFill>
                  <a:srgbClr val="FFFF00"/>
                </a:solidFill>
              </a:rPr>
              <a:t>voglia di bruciare le tappe </a:t>
            </a:r>
            <a:r>
              <a:rPr lang="it-IT" sz="1600" dirty="0" smtClean="0">
                <a:solidFill>
                  <a:srgbClr val="FFFF00"/>
                </a:solidFill>
              </a:rPr>
              <a:t> </a:t>
            </a:r>
            <a:r>
              <a:rPr lang="it-IT" sz="1600" dirty="0">
                <a:solidFill>
                  <a:srgbClr val="FFFF00"/>
                </a:solidFill>
              </a:rPr>
              <a:t>resta, ed è una forza positiva, che </a:t>
            </a:r>
            <a:r>
              <a:rPr lang="it-IT" sz="1600" dirty="0" smtClean="0">
                <a:solidFill>
                  <a:srgbClr val="FFFF00"/>
                </a:solidFill>
              </a:rPr>
              <a:t>spinge </a:t>
            </a:r>
            <a:r>
              <a:rPr lang="it-IT" sz="1600" dirty="0">
                <a:solidFill>
                  <a:srgbClr val="FFFF00"/>
                </a:solidFill>
              </a:rPr>
              <a:t>a crescere, </a:t>
            </a:r>
            <a:r>
              <a:rPr lang="it-IT" sz="1600" dirty="0" smtClean="0">
                <a:solidFill>
                  <a:srgbClr val="FFFF00"/>
                </a:solidFill>
              </a:rPr>
              <a:t>ad impegnarsi, </a:t>
            </a:r>
            <a:r>
              <a:rPr lang="it-IT" sz="1600" dirty="0">
                <a:solidFill>
                  <a:srgbClr val="FFFF00"/>
                </a:solidFill>
              </a:rPr>
              <a:t>a diventare grandi.</a:t>
            </a:r>
            <a:endParaRPr lang="it-IT" sz="2000" dirty="0">
              <a:solidFill>
                <a:srgbClr val="FFFF00"/>
              </a:solidFill>
            </a:endParaRPr>
          </a:p>
        </p:txBody>
      </p:sp>
      <p:sp>
        <p:nvSpPr>
          <p:cNvPr id="18" name="Rettangolo 17"/>
          <p:cNvSpPr/>
          <p:nvPr/>
        </p:nvSpPr>
        <p:spPr>
          <a:xfrm>
            <a:off x="2699792" y="2564904"/>
            <a:ext cx="6192688"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2000" dirty="0" smtClean="0">
              <a:solidFill>
                <a:srgbClr val="FFFF00"/>
              </a:solidFill>
            </a:endParaRPr>
          </a:p>
          <a:p>
            <a:pPr algn="just"/>
            <a:r>
              <a:rPr lang="it-IT" sz="1600" dirty="0" smtClean="0">
                <a:solidFill>
                  <a:srgbClr val="FFFF00"/>
                </a:solidFill>
              </a:rPr>
              <a:t>La </a:t>
            </a:r>
            <a:r>
              <a:rPr lang="it-IT" sz="1600" dirty="0">
                <a:solidFill>
                  <a:srgbClr val="FFFF00"/>
                </a:solidFill>
              </a:rPr>
              <a:t>pazienza del crescere </a:t>
            </a:r>
            <a:r>
              <a:rPr lang="it-IT" sz="1600" dirty="0" smtClean="0">
                <a:solidFill>
                  <a:srgbClr val="FFFF00"/>
                </a:solidFill>
              </a:rPr>
              <a:t>non </a:t>
            </a:r>
            <a:r>
              <a:rPr lang="it-IT" sz="1600" dirty="0">
                <a:solidFill>
                  <a:srgbClr val="FFFF00"/>
                </a:solidFill>
              </a:rPr>
              <a:t>è facile: </a:t>
            </a:r>
            <a:r>
              <a:rPr lang="it-IT" sz="1600" dirty="0" smtClean="0">
                <a:solidFill>
                  <a:srgbClr val="FFFF00"/>
                </a:solidFill>
              </a:rPr>
              <a:t>piacerebbe </a:t>
            </a:r>
            <a:r>
              <a:rPr lang="it-IT" sz="1600" dirty="0">
                <a:solidFill>
                  <a:srgbClr val="FFFF00"/>
                </a:solidFill>
              </a:rPr>
              <a:t>apparire più disinvolti, più belli, più sicuri, ma se </a:t>
            </a:r>
            <a:r>
              <a:rPr lang="it-IT" sz="1600" dirty="0" smtClean="0">
                <a:solidFill>
                  <a:srgbClr val="FFFF00"/>
                </a:solidFill>
              </a:rPr>
              <a:t>si accontentassero di </a:t>
            </a:r>
            <a:r>
              <a:rPr lang="it-IT" sz="1600" dirty="0">
                <a:solidFill>
                  <a:srgbClr val="FFFF00"/>
                </a:solidFill>
              </a:rPr>
              <a:t>apparire, quale vantaggio ne </a:t>
            </a:r>
            <a:r>
              <a:rPr lang="it-IT" sz="1600" dirty="0" smtClean="0">
                <a:solidFill>
                  <a:srgbClr val="FFFF00"/>
                </a:solidFill>
              </a:rPr>
              <a:t>potrebbero trarre</a:t>
            </a:r>
            <a:r>
              <a:rPr lang="it-IT" sz="1600" dirty="0">
                <a:solidFill>
                  <a:srgbClr val="FFFF00"/>
                </a:solidFill>
              </a:rPr>
              <a:t>!</a:t>
            </a:r>
          </a:p>
          <a:p>
            <a:pPr algn="just"/>
            <a:endParaRPr lang="it-IT" sz="1600" dirty="0">
              <a:solidFill>
                <a:srgbClr val="FFFF00"/>
              </a:solidFill>
            </a:endParaRPr>
          </a:p>
          <a:p>
            <a:pPr lvl="0"/>
            <a:endParaRPr lang="it-IT" dirty="0"/>
          </a:p>
        </p:txBody>
      </p:sp>
      <p:sp>
        <p:nvSpPr>
          <p:cNvPr id="19" name="Rettangolo 18"/>
          <p:cNvSpPr/>
          <p:nvPr/>
        </p:nvSpPr>
        <p:spPr>
          <a:xfrm>
            <a:off x="2699792" y="4725144"/>
            <a:ext cx="6192688" cy="79208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600" dirty="0" smtClean="0">
                <a:solidFill>
                  <a:srgbClr val="FFFF00"/>
                </a:solidFill>
              </a:rPr>
              <a:t>Il </a:t>
            </a:r>
            <a:r>
              <a:rPr lang="it-IT" sz="1600" dirty="0">
                <a:solidFill>
                  <a:srgbClr val="FFFF00"/>
                </a:solidFill>
              </a:rPr>
              <a:t>cuore, i sensi, gli orizzonti si allargano oltre i confini familiari e per qualcuno/a si provano sentimenti molto diversi, più complicati dell'amicizia e non facilmente decodificabili.</a:t>
            </a:r>
            <a:endParaRPr lang="it-IT" dirty="0">
              <a:solidFill>
                <a:srgbClr val="FFFF00"/>
              </a:solidFill>
            </a:endParaRPr>
          </a:p>
        </p:txBody>
      </p:sp>
      <p:sp>
        <p:nvSpPr>
          <p:cNvPr id="20" name="Rettangolo 19"/>
          <p:cNvSpPr/>
          <p:nvPr/>
        </p:nvSpPr>
        <p:spPr>
          <a:xfrm>
            <a:off x="2699792" y="3573016"/>
            <a:ext cx="6192688" cy="100811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400" dirty="0" smtClean="0">
                <a:solidFill>
                  <a:srgbClr val="FFFF00"/>
                </a:solidFill>
              </a:rPr>
              <a:t>Se capisco che il </a:t>
            </a:r>
            <a:r>
              <a:rPr lang="it-IT" sz="1400" dirty="0">
                <a:solidFill>
                  <a:srgbClr val="FFFF00"/>
                </a:solidFill>
              </a:rPr>
              <a:t>corpo sono io, allora non c'è differenza tra me e il mio corpo, ogni suo gesto è un gesto mio, ogni mia scelta determina i suoi movimenti e le sue azioni. Allora imparo a rispettarlo, perché per rispettare me stesso/a devo rispettare il mio corpo, e a farlo </a:t>
            </a:r>
            <a:r>
              <a:rPr lang="it-IT" sz="1400" dirty="0" smtClean="0">
                <a:solidFill>
                  <a:srgbClr val="FFFF00"/>
                </a:solidFill>
              </a:rPr>
              <a:t>rispettare  dagli altri.</a:t>
            </a:r>
            <a:endParaRPr lang="it-IT" sz="1400" dirty="0">
              <a:solidFill>
                <a:srgbClr val="FFFF00"/>
              </a:solidFill>
            </a:endParaRPr>
          </a:p>
        </p:txBody>
      </p:sp>
      <p:sp>
        <p:nvSpPr>
          <p:cNvPr id="11" name="Freccia a destra 10"/>
          <p:cNvSpPr/>
          <p:nvPr/>
        </p:nvSpPr>
        <p:spPr>
          <a:xfrm>
            <a:off x="251520" y="1340768"/>
            <a:ext cx="2376264"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Vogliono bruciare le tappe</a:t>
            </a:r>
            <a:endParaRPr lang="it-IT" b="1" dirty="0">
              <a:solidFill>
                <a:srgbClr val="FFFF00"/>
              </a:solidFill>
            </a:endParaRPr>
          </a:p>
        </p:txBody>
      </p:sp>
      <p:sp>
        <p:nvSpPr>
          <p:cNvPr id="12" name="Freccia a destra 11"/>
          <p:cNvSpPr/>
          <p:nvPr/>
        </p:nvSpPr>
        <p:spPr>
          <a:xfrm>
            <a:off x="251520" y="2420888"/>
            <a:ext cx="2376264"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Età della pazienza</a:t>
            </a:r>
            <a:endParaRPr lang="it-IT" b="1" dirty="0">
              <a:solidFill>
                <a:srgbClr val="FFFF00"/>
              </a:solidFill>
            </a:endParaRPr>
          </a:p>
        </p:txBody>
      </p:sp>
      <p:sp>
        <p:nvSpPr>
          <p:cNvPr id="13" name="Freccia a destra 12"/>
          <p:cNvSpPr/>
          <p:nvPr/>
        </p:nvSpPr>
        <p:spPr>
          <a:xfrm>
            <a:off x="251520" y="3501008"/>
            <a:ext cx="2376264"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Ho un corpo o sono un corpo?</a:t>
            </a:r>
            <a:endParaRPr lang="it-IT" b="1" dirty="0">
              <a:solidFill>
                <a:srgbClr val="FFFF00"/>
              </a:solidFill>
            </a:endParaRPr>
          </a:p>
        </p:txBody>
      </p:sp>
      <p:sp>
        <p:nvSpPr>
          <p:cNvPr id="14" name="Freccia a destra 13"/>
          <p:cNvSpPr/>
          <p:nvPr/>
        </p:nvSpPr>
        <p:spPr>
          <a:xfrm>
            <a:off x="251520" y="4581128"/>
            <a:ext cx="2376264"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solidFill>
                  <a:srgbClr val="FFFF00"/>
                </a:solidFill>
              </a:rPr>
              <a:t>Il mondo degli affetti</a:t>
            </a:r>
            <a:endParaRPr lang="it-IT" b="1" dirty="0">
              <a:solidFill>
                <a:srgbClr val="FFFF00"/>
              </a:solidFill>
            </a:endParaRPr>
          </a:p>
        </p:txBody>
      </p:sp>
      <p:sp>
        <p:nvSpPr>
          <p:cNvPr id="15" name="Freccia a destra 14"/>
          <p:cNvSpPr/>
          <p:nvPr/>
        </p:nvSpPr>
        <p:spPr>
          <a:xfrm>
            <a:off x="251520" y="5661248"/>
            <a:ext cx="2376264" cy="1008112"/>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smtClean="0">
                <a:solidFill>
                  <a:srgbClr val="FFFF00"/>
                </a:solidFill>
              </a:rPr>
              <a:t>Verso un’armonia</a:t>
            </a:r>
            <a:endParaRPr lang="it-IT" b="1" dirty="0">
              <a:solidFill>
                <a:srgbClr val="FFFF00"/>
              </a:solidFill>
            </a:endParaRPr>
          </a:p>
        </p:txBody>
      </p:sp>
      <p:sp>
        <p:nvSpPr>
          <p:cNvPr id="17" name="Rettangolo 16"/>
          <p:cNvSpPr/>
          <p:nvPr/>
        </p:nvSpPr>
        <p:spPr>
          <a:xfrm>
            <a:off x="2699792" y="5589240"/>
            <a:ext cx="6192688" cy="10801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400" dirty="0" smtClean="0">
                <a:solidFill>
                  <a:srgbClr val="FFFF00"/>
                </a:solidFill>
              </a:rPr>
              <a:t>Senza </a:t>
            </a:r>
            <a:r>
              <a:rPr lang="it-IT" sz="1400" dirty="0">
                <a:solidFill>
                  <a:srgbClr val="FFFF00"/>
                </a:solidFill>
              </a:rPr>
              <a:t>bruciare le tappe, </a:t>
            </a:r>
            <a:r>
              <a:rPr lang="it-IT" sz="1400" dirty="0" smtClean="0">
                <a:solidFill>
                  <a:srgbClr val="FFFF00"/>
                </a:solidFill>
              </a:rPr>
              <a:t>si può sperimentare </a:t>
            </a:r>
            <a:r>
              <a:rPr lang="it-IT" sz="1400" dirty="0">
                <a:solidFill>
                  <a:srgbClr val="FFFF00"/>
                </a:solidFill>
              </a:rPr>
              <a:t>qualcosa della libertà: non la libertà di soddisfare i nostri bisogni, ma di liberarci dal bisogno di ottenere soddisfazioni immediate e parziali per fare esperienze più ampie e condivise. E non solo nel campo della sessualità, ma in tutti gli ambiti della nostra vita.</a:t>
            </a:r>
            <a:endParaRPr lang="it-IT" sz="1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1"/>
                                        </p:tgtEl>
                                        <p:attrNameLst>
                                          <p:attrName>ppt_y</p:attrName>
                                        </p:attrNameLst>
                                      </p:cBhvr>
                                      <p:tavLst>
                                        <p:tav tm="0">
                                          <p:val>
                                            <p:strVal val="#ppt_y"/>
                                          </p:val>
                                        </p:tav>
                                        <p:tav tm="100000">
                                          <p:val>
                                            <p:strVal val="#ppt_y"/>
                                          </p:val>
                                        </p:tav>
                                      </p:tavLst>
                                    </p:anim>
                                    <p:anim calcmode="lin" valueType="num">
                                      <p:cBhvr>
                                        <p:cTn id="18"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2"/>
                                        </p:tgtEl>
                                        <p:attrNameLst>
                                          <p:attrName>ppt_y</p:attrName>
                                        </p:attrNameLst>
                                      </p:cBhvr>
                                      <p:tavLst>
                                        <p:tav tm="0">
                                          <p:val>
                                            <p:strVal val="#ppt_y"/>
                                          </p:val>
                                        </p:tav>
                                        <p:tav tm="100000">
                                          <p:val>
                                            <p:strVal val="#ppt_y"/>
                                          </p:val>
                                        </p:tav>
                                      </p:tavLst>
                                    </p:anim>
                                    <p:anim calcmode="lin" valueType="num">
                                      <p:cBhvr>
                                        <p:cTn id="34"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3"/>
                                        </p:tgtEl>
                                        <p:attrNameLst>
                                          <p:attrName>ppt_y</p:attrName>
                                        </p:attrNameLst>
                                      </p:cBhvr>
                                      <p:tavLst>
                                        <p:tav tm="0">
                                          <p:val>
                                            <p:strVal val="#ppt_y"/>
                                          </p:val>
                                        </p:tav>
                                        <p:tav tm="100000">
                                          <p:val>
                                            <p:strVal val="#ppt_y"/>
                                          </p:val>
                                        </p:tav>
                                      </p:tavLst>
                                    </p:anim>
                                    <p:anim calcmode="lin" valueType="num">
                                      <p:cBhvr>
                                        <p:cTn id="50"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41" presetClass="entr" presetSubtype="0" fill="hold" grpId="0" nodeType="clickEffect">
                                  <p:stCondLst>
                                    <p:cond delay="0"/>
                                  </p:stCondLst>
                                  <p:iterate type="lt">
                                    <p:tmPct val="10000"/>
                                  </p:iterate>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4"/>
                                        </p:tgtEl>
                                        <p:attrNameLst>
                                          <p:attrName>ppt_y</p:attrName>
                                        </p:attrNameLst>
                                      </p:cBhvr>
                                      <p:tavLst>
                                        <p:tav tm="0">
                                          <p:val>
                                            <p:strVal val="#ppt_y"/>
                                          </p:val>
                                        </p:tav>
                                        <p:tav tm="100000">
                                          <p:val>
                                            <p:strVal val="#ppt_y"/>
                                          </p:val>
                                        </p:tav>
                                      </p:tavLst>
                                    </p:anim>
                                    <p:anim calcmode="lin" valueType="num">
                                      <p:cBhvr>
                                        <p:cTn id="66"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41" presetClass="entr" presetSubtype="0" fill="hold" grpId="0" nodeType="clickEffect">
                                  <p:stCondLst>
                                    <p:cond delay="0"/>
                                  </p:stCondLst>
                                  <p:iterate type="lt">
                                    <p:tmPct val="10000"/>
                                  </p:iterate>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15"/>
                                        </p:tgtEl>
                                        <p:attrNameLst>
                                          <p:attrName>ppt_y</p:attrName>
                                        </p:attrNameLst>
                                      </p:cBhvr>
                                      <p:tavLst>
                                        <p:tav tm="0">
                                          <p:val>
                                            <p:strVal val="#ppt_y"/>
                                          </p:val>
                                        </p:tav>
                                        <p:tav tm="100000">
                                          <p:val>
                                            <p:strVal val="#ppt_y"/>
                                          </p:val>
                                        </p:tav>
                                      </p:tavLst>
                                    </p:anim>
                                    <p:anim calcmode="lin" valueType="num">
                                      <p:cBhvr>
                                        <p:cTn id="82"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15"/>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p:cTn id="89" dur="500" fill="hold"/>
                                        <p:tgtEl>
                                          <p:spTgt spid="17"/>
                                        </p:tgtEl>
                                        <p:attrNameLst>
                                          <p:attrName>ppt_w</p:attrName>
                                        </p:attrNameLst>
                                      </p:cBhvr>
                                      <p:tavLst>
                                        <p:tav tm="0">
                                          <p:val>
                                            <p:fltVal val="0"/>
                                          </p:val>
                                        </p:tav>
                                        <p:tav tm="100000">
                                          <p:val>
                                            <p:strVal val="#ppt_w"/>
                                          </p:val>
                                        </p:tav>
                                      </p:tavLst>
                                    </p:anim>
                                    <p:anim calcmode="lin" valueType="num">
                                      <p:cBhvr>
                                        <p:cTn id="90" dur="500" fill="hold"/>
                                        <p:tgtEl>
                                          <p:spTgt spid="17"/>
                                        </p:tgtEl>
                                        <p:attrNameLst>
                                          <p:attrName>ppt_h</p:attrName>
                                        </p:attrNameLst>
                                      </p:cBhvr>
                                      <p:tavLst>
                                        <p:tav tm="0">
                                          <p:val>
                                            <p:fltVal val="0"/>
                                          </p:val>
                                        </p:tav>
                                        <p:tav tm="100000">
                                          <p:val>
                                            <p:strVal val="#ppt_h"/>
                                          </p:val>
                                        </p:tav>
                                      </p:tavLst>
                                    </p:anim>
                                    <p:animEffect transition="in" filter="fade">
                                      <p:cBhvr>
                                        <p:cTn id="9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8" grpId="0" animBg="1"/>
      <p:bldP spid="19" grpId="0" animBg="1"/>
      <p:bldP spid="20" grpId="0" animBg="1"/>
      <p:bldP spid="11" grpId="0" animBg="1"/>
      <p:bldP spid="12" grpId="0" animBg="1"/>
      <p:bldP spid="13" grpId="0" animBg="1"/>
      <p:bldP spid="14" grpId="0" animBg="1"/>
      <p:bldP spid="15"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A58E532C-BE2C-46BA-9847-DF6628338D53}"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Sessualità e persona</a:t>
            </a:r>
            <a:endParaRPr lang="it-IT" sz="2000" b="1" dirty="0">
              <a:solidFill>
                <a:srgbClr val="0070C0"/>
              </a:solidFill>
            </a:endParaRPr>
          </a:p>
        </p:txBody>
      </p:sp>
      <p:sp>
        <p:nvSpPr>
          <p:cNvPr id="12" name="Rettangolo 11"/>
          <p:cNvSpPr/>
          <p:nvPr/>
        </p:nvSpPr>
        <p:spPr>
          <a:xfrm>
            <a:off x="251520" y="3068960"/>
            <a:ext cx="2736304" cy="172819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00"/>
                </a:solidFill>
              </a:rPr>
              <a:t>La persona è un’unità inscindibile di tre dimensioni fondamentali: corporea,  psichica e spirituale.</a:t>
            </a:r>
            <a:endParaRPr lang="it-IT" dirty="0">
              <a:solidFill>
                <a:srgbClr val="FFFF00"/>
              </a:solidFill>
            </a:endParaRPr>
          </a:p>
        </p:txBody>
      </p:sp>
      <p:sp>
        <p:nvSpPr>
          <p:cNvPr id="14" name="Rettangolo 13"/>
          <p:cNvSpPr/>
          <p:nvPr/>
        </p:nvSpPr>
        <p:spPr>
          <a:xfrm>
            <a:off x="3131840" y="4365104"/>
            <a:ext cx="2880320" cy="172819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00"/>
                </a:solidFill>
              </a:rPr>
              <a:t>In quest’ultima possiamo delineare una componente affettiva e una razionale. Razionalità, affettività e corporeità si influenzano vicendevolmente.</a:t>
            </a:r>
            <a:endParaRPr lang="it-IT" dirty="0">
              <a:solidFill>
                <a:srgbClr val="FFFF00"/>
              </a:solidFill>
            </a:endParaRPr>
          </a:p>
        </p:txBody>
      </p:sp>
      <p:sp>
        <p:nvSpPr>
          <p:cNvPr id="15" name="Rettangolo 14"/>
          <p:cNvSpPr/>
          <p:nvPr/>
        </p:nvSpPr>
        <p:spPr>
          <a:xfrm>
            <a:off x="6156176" y="3068960"/>
            <a:ext cx="2736304" cy="172819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00"/>
                </a:solidFill>
              </a:rPr>
              <a:t>La persona realizza la sua piena identità e dignità quando le sue esperienze coinvolgono e rispettano in pienezza queste diverse dimensioni.</a:t>
            </a:r>
            <a:endParaRPr lang="it-IT" dirty="0">
              <a:solidFill>
                <a:srgbClr val="FFFF00"/>
              </a:solidFill>
            </a:endParaRPr>
          </a:p>
        </p:txBody>
      </p:sp>
      <p:cxnSp>
        <p:nvCxnSpPr>
          <p:cNvPr id="17" name="Connettore 2 16"/>
          <p:cNvCxnSpPr/>
          <p:nvPr/>
        </p:nvCxnSpPr>
        <p:spPr>
          <a:xfrm flipH="1">
            <a:off x="1691680" y="1628800"/>
            <a:ext cx="2448272"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4499992" y="1700808"/>
            <a:ext cx="0" cy="24482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932040" y="1628800"/>
            <a:ext cx="2232248"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Ovale 12"/>
          <p:cNvSpPr/>
          <p:nvPr/>
        </p:nvSpPr>
        <p:spPr>
          <a:xfrm>
            <a:off x="4067944" y="1484784"/>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7B90D812-1B30-4F3E-B8C1-92B0F416962F}"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20</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La magnifica esperienza del fidanzamento</a:t>
            </a:r>
            <a:endParaRPr lang="it-IT" sz="2000" b="1" dirty="0">
              <a:solidFill>
                <a:srgbClr val="0070C0"/>
              </a:solidFill>
            </a:endParaRPr>
          </a:p>
        </p:txBody>
      </p:sp>
      <p:sp>
        <p:nvSpPr>
          <p:cNvPr id="16" name="Rettangolo 15"/>
          <p:cNvSpPr/>
          <p:nvPr/>
        </p:nvSpPr>
        <p:spPr>
          <a:xfrm>
            <a:off x="251520" y="1628800"/>
            <a:ext cx="8640960" cy="93610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Attualmente </a:t>
            </a:r>
            <a:r>
              <a:rPr lang="it-IT" dirty="0">
                <a:solidFill>
                  <a:srgbClr val="FFFF00"/>
                </a:solidFill>
              </a:rPr>
              <a:t>i giovani anziché di fidanzamento preferiscono parlare di “stare insieme”, oppure dicono di “frequentare qualcuno”. Esprimendosi così parlano di un fatto del tutto privato con la possibilità di tornare indietro non appena si verifichi un problema. </a:t>
            </a:r>
          </a:p>
          <a:p>
            <a:pPr algn="just"/>
            <a:endParaRPr lang="it-IT" dirty="0">
              <a:solidFill>
                <a:srgbClr val="FFFF00"/>
              </a:solidFill>
            </a:endParaRPr>
          </a:p>
          <a:p>
            <a:pPr lvl="0"/>
            <a:endParaRPr lang="it-IT" dirty="0"/>
          </a:p>
        </p:txBody>
      </p:sp>
      <p:sp>
        <p:nvSpPr>
          <p:cNvPr id="19" name="Rettangolo 18"/>
          <p:cNvSpPr/>
          <p:nvPr/>
        </p:nvSpPr>
        <p:spPr>
          <a:xfrm>
            <a:off x="251520" y="2996952"/>
            <a:ext cx="8640960"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Per </a:t>
            </a:r>
            <a:r>
              <a:rPr lang="it-IT" dirty="0">
                <a:solidFill>
                  <a:srgbClr val="FFFF00"/>
                </a:solidFill>
              </a:rPr>
              <a:t>molti giovani il matrimonio e la famiglia sembrano un miraggio o comunque qualcosa di poco importante. Frequentemente, la paura di compromettersi per tutto il resto della vita prende il sopravvento. </a:t>
            </a:r>
          </a:p>
          <a:p>
            <a:pPr algn="just"/>
            <a:endParaRPr lang="it-IT" dirty="0">
              <a:solidFill>
                <a:srgbClr val="FFFF00"/>
              </a:solidFill>
            </a:endParaRPr>
          </a:p>
          <a:p>
            <a:pPr lvl="0"/>
            <a:endParaRPr lang="it-IT" dirty="0"/>
          </a:p>
        </p:txBody>
      </p:sp>
      <p:sp>
        <p:nvSpPr>
          <p:cNvPr id="20" name="Rettangolo 19"/>
          <p:cNvSpPr/>
          <p:nvPr/>
        </p:nvSpPr>
        <p:spPr>
          <a:xfrm>
            <a:off x="251520" y="4293096"/>
            <a:ext cx="8640960" cy="64807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dirty="0" smtClean="0">
              <a:solidFill>
                <a:srgbClr val="FFFF00"/>
              </a:solidFill>
            </a:endParaRPr>
          </a:p>
          <a:p>
            <a:pPr algn="just"/>
            <a:r>
              <a:rPr lang="it-IT" dirty="0" smtClean="0">
                <a:solidFill>
                  <a:srgbClr val="FFFF00"/>
                </a:solidFill>
              </a:rPr>
              <a:t>Non si vuole negare </a:t>
            </a:r>
            <a:r>
              <a:rPr lang="it-IT" dirty="0">
                <a:solidFill>
                  <a:srgbClr val="FFFF00"/>
                </a:solidFill>
              </a:rPr>
              <a:t>quanto sia difficile costruire una storia con un’altra persona, saper rinunciare per l’altro/a al </a:t>
            </a:r>
            <a:r>
              <a:rPr lang="it-IT" dirty="0" smtClean="0">
                <a:solidFill>
                  <a:srgbClr val="FFFF00"/>
                </a:solidFill>
              </a:rPr>
              <a:t>proprio </a:t>
            </a:r>
            <a:r>
              <a:rPr lang="it-IT" dirty="0">
                <a:solidFill>
                  <a:srgbClr val="FFFF00"/>
                </a:solidFill>
              </a:rPr>
              <a:t>tempo, alle </a:t>
            </a:r>
            <a:r>
              <a:rPr lang="it-IT" dirty="0" smtClean="0">
                <a:solidFill>
                  <a:srgbClr val="FFFF00"/>
                </a:solidFill>
              </a:rPr>
              <a:t>proprie </a:t>
            </a:r>
            <a:r>
              <a:rPr lang="it-IT" dirty="0">
                <a:solidFill>
                  <a:srgbClr val="FFFF00"/>
                </a:solidFill>
              </a:rPr>
              <a:t>abitudini, ecc. </a:t>
            </a:r>
          </a:p>
          <a:p>
            <a:pPr algn="just"/>
            <a:endParaRPr lang="it-IT" dirty="0">
              <a:solidFill>
                <a:srgbClr val="FFFF00"/>
              </a:solidFill>
            </a:endParaRPr>
          </a:p>
          <a:p>
            <a:pPr lvl="0"/>
            <a:endParaRPr lang="it-IT" dirty="0"/>
          </a:p>
        </p:txBody>
      </p:sp>
      <p:sp>
        <p:nvSpPr>
          <p:cNvPr id="11" name="Rettangolo 10"/>
          <p:cNvSpPr/>
          <p:nvPr/>
        </p:nvSpPr>
        <p:spPr>
          <a:xfrm>
            <a:off x="251520" y="5445224"/>
            <a:ext cx="8640960" cy="79208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dirty="0" smtClean="0">
              <a:solidFill>
                <a:srgbClr val="FFFF00"/>
              </a:solidFill>
            </a:endParaRPr>
          </a:p>
          <a:p>
            <a:pPr algn="just"/>
            <a:r>
              <a:rPr lang="it-IT" dirty="0" smtClean="0">
                <a:solidFill>
                  <a:srgbClr val="FFFF00"/>
                </a:solidFill>
              </a:rPr>
              <a:t>Bisogna </a:t>
            </a:r>
            <a:r>
              <a:rPr lang="it-IT" dirty="0">
                <a:solidFill>
                  <a:srgbClr val="FFFF00"/>
                </a:solidFill>
              </a:rPr>
              <a:t>proiettare il </a:t>
            </a:r>
            <a:r>
              <a:rPr lang="it-IT" dirty="0" smtClean="0">
                <a:solidFill>
                  <a:srgbClr val="FFFF00"/>
                </a:solidFill>
              </a:rPr>
              <a:t>discorso </a:t>
            </a:r>
            <a:r>
              <a:rPr lang="it-IT" dirty="0">
                <a:solidFill>
                  <a:srgbClr val="FFFF00"/>
                </a:solidFill>
              </a:rPr>
              <a:t>sull’importanza e la bellezza di stare insieme per condividere un cammino. E’ chiaro, allora, che nel fidanzamento si pongono le basi per progettare una vita insieme.  </a:t>
            </a:r>
          </a:p>
          <a:p>
            <a:pPr algn="just"/>
            <a:endParaRPr lang="it-IT" dirty="0">
              <a:solidFill>
                <a:srgbClr val="FFFF00"/>
              </a:solidFill>
            </a:endParaRPr>
          </a:p>
          <a:p>
            <a:pPr lvl="0"/>
            <a:endParaRPr lang="it-IT" dirty="0"/>
          </a:p>
        </p:txBody>
      </p:sp>
      <p:sp>
        <p:nvSpPr>
          <p:cNvPr id="12" name="Freccia in giù 11"/>
          <p:cNvSpPr/>
          <p:nvPr/>
        </p:nvSpPr>
        <p:spPr>
          <a:xfrm>
            <a:off x="3995936" y="2564904"/>
            <a:ext cx="648072"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in giù 12"/>
          <p:cNvSpPr/>
          <p:nvPr/>
        </p:nvSpPr>
        <p:spPr>
          <a:xfrm>
            <a:off x="3995936" y="3861048"/>
            <a:ext cx="648072"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3995936" y="5013176"/>
            <a:ext cx="648072" cy="432048"/>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1"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1"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500" fill="hold"/>
                                        <p:tgtEl>
                                          <p:spTgt spid="20"/>
                                        </p:tgtEl>
                                        <p:attrNameLst>
                                          <p:attrName>ppt_w</p:attrName>
                                        </p:attrNameLst>
                                      </p:cBhvr>
                                      <p:tavLst>
                                        <p:tav tm="0">
                                          <p:val>
                                            <p:fltVal val="0"/>
                                          </p:val>
                                        </p:tav>
                                        <p:tav tm="100000">
                                          <p:val>
                                            <p:strVal val="#ppt_w"/>
                                          </p:val>
                                        </p:tav>
                                      </p:tavLst>
                                    </p:anim>
                                    <p:anim calcmode="lin" valueType="num">
                                      <p:cBhvr>
                                        <p:cTn id="45" dur="500" fill="hold"/>
                                        <p:tgtEl>
                                          <p:spTgt spid="20"/>
                                        </p:tgtEl>
                                        <p:attrNameLst>
                                          <p:attrName>ppt_h</p:attrName>
                                        </p:attrNameLst>
                                      </p:cBhvr>
                                      <p:tavLst>
                                        <p:tav tm="0">
                                          <p:val>
                                            <p:fltVal val="0"/>
                                          </p:val>
                                        </p:tav>
                                        <p:tav tm="100000">
                                          <p:val>
                                            <p:strVal val="#ppt_h"/>
                                          </p:val>
                                        </p:tav>
                                      </p:tavLst>
                                    </p:anim>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1"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9" grpId="0" animBg="1"/>
      <p:bldP spid="20" grpId="0" animBg="1"/>
      <p:bldP spid="11" grpId="0" animBg="1"/>
      <p:bldP spid="12" grpId="1" animBg="1"/>
      <p:bldP spid="13" grpId="1" animBg="1"/>
      <p:bldP spid="1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8678A5F6-8D9B-4301-8A71-DA3EE0ECDA55}"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21</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L’omosessualità</a:t>
            </a:r>
            <a:endParaRPr lang="it-IT" sz="2000" b="1" dirty="0">
              <a:solidFill>
                <a:srgbClr val="0070C0"/>
              </a:solidFill>
            </a:endParaRPr>
          </a:p>
        </p:txBody>
      </p:sp>
      <p:sp>
        <p:nvSpPr>
          <p:cNvPr id="16" name="Rettangolo 15"/>
          <p:cNvSpPr/>
          <p:nvPr/>
        </p:nvSpPr>
        <p:spPr>
          <a:xfrm>
            <a:off x="251520" y="1628800"/>
            <a:ext cx="8640960" cy="64807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E’ ormai all’ordine del giorno la discussione sulla tematica dell’omosessualità sia a livello della società civile che all’interno della Chiesa.</a:t>
            </a:r>
            <a:endParaRPr lang="it-IT" dirty="0">
              <a:solidFill>
                <a:srgbClr val="FFFF00"/>
              </a:solidFill>
            </a:endParaRPr>
          </a:p>
          <a:p>
            <a:pPr algn="just"/>
            <a:endParaRPr lang="it-IT" dirty="0">
              <a:solidFill>
                <a:srgbClr val="FFFF00"/>
              </a:solidFill>
            </a:endParaRPr>
          </a:p>
          <a:p>
            <a:pPr lvl="0"/>
            <a:endParaRPr lang="it-IT" dirty="0"/>
          </a:p>
        </p:txBody>
      </p:sp>
      <p:sp>
        <p:nvSpPr>
          <p:cNvPr id="18" name="Rettangolo 17"/>
          <p:cNvSpPr/>
          <p:nvPr/>
        </p:nvSpPr>
        <p:spPr>
          <a:xfrm>
            <a:off x="251520" y="2564904"/>
            <a:ext cx="8640960"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dirty="0" smtClean="0">
                <a:solidFill>
                  <a:srgbClr val="FFFF00"/>
                </a:solidFill>
              </a:rPr>
              <a:t>Il problema è che non sempre si affronta l’argomento con la dovuta serenità e conoscenza, nonché il dovuto rispetto che si deve alle persone che sono in questa condizione.</a:t>
            </a: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19" name="Rettangolo 18"/>
          <p:cNvSpPr/>
          <p:nvPr/>
        </p:nvSpPr>
        <p:spPr>
          <a:xfrm>
            <a:off x="251520" y="3717032"/>
            <a:ext cx="8640960" cy="86409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L’omosessuale è colui che, nel momento in cui si forma il proprio concetto di sé, scopre dentro delle inclinazioni strutturate e radicate che non è lui/lei stesso/a a darsi, ma che lo orientano ad una difficile accettazione del </a:t>
            </a:r>
            <a:r>
              <a:rPr lang="it-IT" dirty="0" smtClean="0">
                <a:solidFill>
                  <a:srgbClr val="FFFF00"/>
                </a:solidFill>
              </a:rPr>
              <a:t>proprio </a:t>
            </a:r>
            <a:r>
              <a:rPr lang="it-IT" dirty="0" smtClean="0">
                <a:solidFill>
                  <a:srgbClr val="FFFF00"/>
                </a:solidFill>
              </a:rPr>
              <a:t>essere.</a:t>
            </a:r>
          </a:p>
          <a:p>
            <a:pPr algn="just"/>
            <a:endParaRPr lang="it-IT" dirty="0">
              <a:solidFill>
                <a:srgbClr val="FFFF00"/>
              </a:solidFill>
            </a:endParaRPr>
          </a:p>
          <a:p>
            <a:pPr lvl="0"/>
            <a:endParaRPr lang="it-IT" dirty="0"/>
          </a:p>
        </p:txBody>
      </p:sp>
      <p:sp>
        <p:nvSpPr>
          <p:cNvPr id="20" name="Rettangolo 19"/>
          <p:cNvSpPr/>
          <p:nvPr/>
        </p:nvSpPr>
        <p:spPr>
          <a:xfrm>
            <a:off x="251520" y="4869160"/>
            <a:ext cx="8640960" cy="79208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dirty="0" smtClean="0">
              <a:solidFill>
                <a:srgbClr val="FFFF00"/>
              </a:solidFill>
            </a:endParaRPr>
          </a:p>
          <a:p>
            <a:pPr algn="just"/>
            <a:r>
              <a:rPr lang="it-IT" dirty="0" smtClean="0">
                <a:solidFill>
                  <a:srgbClr val="FFFF00"/>
                </a:solidFill>
              </a:rPr>
              <a:t>Nessuno è e può essere escluso dalla relazione amorosa e dalla sessualità neanche chi deve o decide di rinunciare all’espressione fisica piena di questo dono. Nemmeno l’omosessuale.</a:t>
            </a:r>
          </a:p>
          <a:p>
            <a:pPr algn="just"/>
            <a:endParaRPr lang="it-IT" dirty="0">
              <a:solidFill>
                <a:srgbClr val="FFFF00"/>
              </a:solidFill>
            </a:endParaRPr>
          </a:p>
          <a:p>
            <a:pPr lvl="0"/>
            <a:endParaRPr lang="it-IT" dirty="0"/>
          </a:p>
        </p:txBody>
      </p:sp>
      <p:sp>
        <p:nvSpPr>
          <p:cNvPr id="11" name="Rettangolo 10"/>
          <p:cNvSpPr/>
          <p:nvPr/>
        </p:nvSpPr>
        <p:spPr>
          <a:xfrm>
            <a:off x="251520" y="5949280"/>
            <a:ext cx="8640960" cy="64807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r>
              <a:rPr lang="it-IT" dirty="0" smtClean="0">
                <a:solidFill>
                  <a:srgbClr val="FFFF00"/>
                </a:solidFill>
              </a:rPr>
              <a:t>A</a:t>
            </a:r>
            <a:r>
              <a:rPr lang="it-IT" dirty="0" smtClean="0">
                <a:solidFill>
                  <a:srgbClr val="FFFF00"/>
                </a:solidFill>
              </a:rPr>
              <a:t>lcuni studiosi concordano nel </a:t>
            </a:r>
            <a:r>
              <a:rPr lang="it-IT" dirty="0" smtClean="0">
                <a:solidFill>
                  <a:srgbClr val="FFFF00"/>
                </a:solidFill>
              </a:rPr>
              <a:t>ritenere che l’omosessualità </a:t>
            </a:r>
            <a:r>
              <a:rPr lang="it-IT" dirty="0" smtClean="0">
                <a:solidFill>
                  <a:srgbClr val="FFFF00"/>
                </a:solidFill>
              </a:rPr>
              <a:t>possa </a:t>
            </a:r>
            <a:r>
              <a:rPr lang="it-IT" smtClean="0">
                <a:solidFill>
                  <a:srgbClr val="FFFF00"/>
                </a:solidFill>
              </a:rPr>
              <a:t>sorgere anche a </a:t>
            </a:r>
            <a:r>
              <a:rPr lang="it-IT" dirty="0" smtClean="0">
                <a:solidFill>
                  <a:srgbClr val="FFFF00"/>
                </a:solidFill>
              </a:rPr>
              <a:t>causa di condizionamenti psicologici e culturali, strettamente collegati tra loro.</a:t>
            </a:r>
            <a:endParaRPr lang="it-IT" dirty="0">
              <a:solidFill>
                <a:srgbClr val="FFFF00"/>
              </a:solidFill>
            </a:endParaRPr>
          </a:p>
          <a:p>
            <a:pPr lvl="0"/>
            <a:endParaRPr lang="it-IT" dirty="0"/>
          </a:p>
        </p:txBody>
      </p:sp>
      <p:sp>
        <p:nvSpPr>
          <p:cNvPr id="12" name="Freccia in giù 11"/>
          <p:cNvSpPr/>
          <p:nvPr/>
        </p:nvSpPr>
        <p:spPr>
          <a:xfrm>
            <a:off x="3995936" y="2276872"/>
            <a:ext cx="576064" cy="28803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in giù 12"/>
          <p:cNvSpPr/>
          <p:nvPr/>
        </p:nvSpPr>
        <p:spPr>
          <a:xfrm>
            <a:off x="3995936" y="3429000"/>
            <a:ext cx="576064" cy="28803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3995936" y="4581128"/>
            <a:ext cx="576064" cy="28803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p:cNvSpPr/>
          <p:nvPr/>
        </p:nvSpPr>
        <p:spPr>
          <a:xfrm>
            <a:off x="3995936" y="5661248"/>
            <a:ext cx="576064" cy="288032"/>
          </a:xfrm>
          <a:prstGeom prst="down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anim calcmode="lin" valueType="num">
                                      <p:cBhvr>
                                        <p:cTn id="38" dur="1000" fill="hold"/>
                                        <p:tgtEl>
                                          <p:spTgt spid="13"/>
                                        </p:tgtEl>
                                        <p:attrNameLst>
                                          <p:attrName>ppt_x</p:attrName>
                                        </p:attrNameLst>
                                      </p:cBhvr>
                                      <p:tavLst>
                                        <p:tav tm="0">
                                          <p:val>
                                            <p:strVal val="#ppt_x"/>
                                          </p:val>
                                        </p:tav>
                                        <p:tav tm="100000">
                                          <p:val>
                                            <p:strVal val="#ppt_x"/>
                                          </p:val>
                                        </p:tav>
                                      </p:tavLst>
                                    </p:anim>
                                    <p:anim calcmode="lin" valueType="num">
                                      <p:cBhvr>
                                        <p:cTn id="3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anim calcmode="lin" valueType="num">
                                      <p:cBhvr>
                                        <p:cTn id="66" dur="1000" fill="hold"/>
                                        <p:tgtEl>
                                          <p:spTgt spid="15"/>
                                        </p:tgtEl>
                                        <p:attrNameLst>
                                          <p:attrName>ppt_x</p:attrName>
                                        </p:attrNameLst>
                                      </p:cBhvr>
                                      <p:tavLst>
                                        <p:tav tm="0">
                                          <p:val>
                                            <p:strVal val="#ppt_x"/>
                                          </p:val>
                                        </p:tav>
                                        <p:tav tm="100000">
                                          <p:val>
                                            <p:strVal val="#ppt_x"/>
                                          </p:val>
                                        </p:tav>
                                      </p:tavLst>
                                    </p:anim>
                                    <p:anim calcmode="lin" valueType="num">
                                      <p:cBhvr>
                                        <p:cTn id="6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p:cTn id="72" dur="500" fill="hold"/>
                                        <p:tgtEl>
                                          <p:spTgt spid="11"/>
                                        </p:tgtEl>
                                        <p:attrNameLst>
                                          <p:attrName>ppt_w</p:attrName>
                                        </p:attrNameLst>
                                      </p:cBhvr>
                                      <p:tavLst>
                                        <p:tav tm="0">
                                          <p:val>
                                            <p:fltVal val="0"/>
                                          </p:val>
                                        </p:tav>
                                        <p:tav tm="100000">
                                          <p:val>
                                            <p:strVal val="#ppt_w"/>
                                          </p:val>
                                        </p:tav>
                                      </p:tavLst>
                                    </p:anim>
                                    <p:anim calcmode="lin" valueType="num">
                                      <p:cBhvr>
                                        <p:cTn id="73" dur="500" fill="hold"/>
                                        <p:tgtEl>
                                          <p:spTgt spid="11"/>
                                        </p:tgtEl>
                                        <p:attrNameLst>
                                          <p:attrName>ppt_h</p:attrName>
                                        </p:attrNameLst>
                                      </p:cBhvr>
                                      <p:tavLst>
                                        <p:tav tm="0">
                                          <p:val>
                                            <p:fltVal val="0"/>
                                          </p:val>
                                        </p:tav>
                                        <p:tav tm="100000">
                                          <p:val>
                                            <p:strVal val="#ppt_h"/>
                                          </p:val>
                                        </p:tav>
                                      </p:tavLst>
                                    </p:anim>
                                    <p:animEffect transition="in" filter="fade">
                                      <p:cBhvr>
                                        <p:cTn id="7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8" grpId="0" animBg="1"/>
      <p:bldP spid="19" grpId="0" animBg="1"/>
      <p:bldP spid="20" grpId="0" animBg="1"/>
      <p:bldP spid="11" grpId="0" animBg="1"/>
      <p:bldP spid="12" grpId="0" animBg="1"/>
      <p:bldP spid="13"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0D7E632B-5C86-407D-B339-0C6F48F32461}"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22</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Modi di manifestarsi dell’omosessualità</a:t>
            </a:r>
            <a:endParaRPr lang="it-IT" sz="2000" b="1" dirty="0">
              <a:solidFill>
                <a:srgbClr val="0070C0"/>
              </a:solidFill>
            </a:endParaRPr>
          </a:p>
        </p:txBody>
      </p:sp>
      <p:sp>
        <p:nvSpPr>
          <p:cNvPr id="16" name="Rettangolo 15"/>
          <p:cNvSpPr/>
          <p:nvPr/>
        </p:nvSpPr>
        <p:spPr>
          <a:xfrm>
            <a:off x="251520" y="2348880"/>
            <a:ext cx="3744416" cy="180020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endParaRPr lang="it-IT" dirty="0" smtClean="0">
              <a:solidFill>
                <a:srgbClr val="FFFF00"/>
              </a:solidFill>
            </a:endParaRPr>
          </a:p>
          <a:p>
            <a:pPr algn="just"/>
            <a:r>
              <a:rPr lang="it-IT" sz="2000" b="1" dirty="0" smtClean="0">
                <a:solidFill>
                  <a:srgbClr val="FFFF00"/>
                </a:solidFill>
              </a:rPr>
              <a:t>L’omosessualità occasionale: </a:t>
            </a:r>
            <a:r>
              <a:rPr lang="it-IT" dirty="0" smtClean="0">
                <a:solidFill>
                  <a:srgbClr val="FFFF00"/>
                </a:solidFill>
              </a:rPr>
              <a:t>il soggetto, per vari motivi, ha comportamenti che deviano dalla normalità; essi scompaiono quando la persona ritorna in ambienti e situazioni considerati nella norma.</a:t>
            </a:r>
          </a:p>
          <a:p>
            <a:pPr lvl="0" algn="just"/>
            <a:endParaRPr lang="it-IT" dirty="0">
              <a:solidFill>
                <a:srgbClr val="FFFF00"/>
              </a:solidFill>
            </a:endParaRPr>
          </a:p>
          <a:p>
            <a:pPr algn="just"/>
            <a:endParaRPr lang="it-IT" dirty="0">
              <a:solidFill>
                <a:srgbClr val="FFFF00"/>
              </a:solidFill>
            </a:endParaRPr>
          </a:p>
          <a:p>
            <a:pPr lvl="0"/>
            <a:endParaRPr lang="it-IT" dirty="0"/>
          </a:p>
        </p:txBody>
      </p:sp>
      <p:sp>
        <p:nvSpPr>
          <p:cNvPr id="21" name="Rettangolo 20"/>
          <p:cNvSpPr/>
          <p:nvPr/>
        </p:nvSpPr>
        <p:spPr>
          <a:xfrm>
            <a:off x="4860032" y="2348880"/>
            <a:ext cx="4032448" cy="180020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it-IT" sz="2000" b="1" dirty="0" smtClean="0">
                <a:solidFill>
                  <a:srgbClr val="FFFF00"/>
                </a:solidFill>
              </a:rPr>
              <a:t>Il comportamento omosessuale stabile e strutturato </a:t>
            </a:r>
            <a:r>
              <a:rPr lang="it-IT" dirty="0" smtClean="0">
                <a:solidFill>
                  <a:srgbClr val="FFFF00"/>
                </a:solidFill>
              </a:rPr>
              <a:t>espresso in rapporti sessuali sistematici con persone dello stesso sesso. </a:t>
            </a:r>
            <a:endParaRPr lang="it-IT" dirty="0">
              <a:solidFill>
                <a:srgbClr val="FFFF00"/>
              </a:solidFill>
            </a:endParaRPr>
          </a:p>
        </p:txBody>
      </p:sp>
      <p:sp>
        <p:nvSpPr>
          <p:cNvPr id="13" name="Rettangolo 12"/>
          <p:cNvSpPr/>
          <p:nvPr/>
        </p:nvSpPr>
        <p:spPr>
          <a:xfrm>
            <a:off x="251520" y="4581128"/>
            <a:ext cx="8640960" cy="122413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sz="2000" b="1" dirty="0" smtClean="0">
                <a:solidFill>
                  <a:srgbClr val="FFFF00"/>
                </a:solidFill>
              </a:rPr>
              <a:t>La tendenza omosessuale </a:t>
            </a:r>
            <a:r>
              <a:rPr lang="it-IT" sz="2400" b="1" dirty="0" smtClean="0">
                <a:solidFill>
                  <a:srgbClr val="FFFF00"/>
                </a:solidFill>
              </a:rPr>
              <a:t>profonda </a:t>
            </a:r>
            <a:r>
              <a:rPr lang="it-IT" sz="2000" dirty="0" smtClean="0">
                <a:solidFill>
                  <a:srgbClr val="FFFF00"/>
                </a:solidFill>
              </a:rPr>
              <a:t>che la persona riesce a dominare con un </a:t>
            </a:r>
            <a:r>
              <a:rPr lang="it-IT" dirty="0" smtClean="0">
                <a:solidFill>
                  <a:srgbClr val="FFFF00"/>
                </a:solidFill>
              </a:rPr>
              <a:t>abituale e stabile dominio di sé e dalla quale spesso riesce ad uscire tramite opportuni metodi psicoanalitici e di analisi del profondo riappropriandosi così  del senso pieno del proprio essere sessuati.</a:t>
            </a:r>
          </a:p>
          <a:p>
            <a:pPr algn="just"/>
            <a:endParaRPr lang="it-IT" dirty="0">
              <a:solidFill>
                <a:srgbClr val="FFFF00"/>
              </a:solidFill>
            </a:endParaRPr>
          </a:p>
          <a:p>
            <a:pPr lvl="0"/>
            <a:endParaRPr lang="it-IT" dirty="0"/>
          </a:p>
        </p:txBody>
      </p:sp>
      <p:cxnSp>
        <p:nvCxnSpPr>
          <p:cNvPr id="22" name="Connettore 2 21"/>
          <p:cNvCxnSpPr/>
          <p:nvPr/>
        </p:nvCxnSpPr>
        <p:spPr>
          <a:xfrm flipH="1">
            <a:off x="1763688" y="1556792"/>
            <a:ext cx="2664296" cy="6480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H="1">
            <a:off x="4427984" y="1556792"/>
            <a:ext cx="16768" cy="29523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4427984" y="1556792"/>
            <a:ext cx="2448272" cy="6480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Ovale 11"/>
          <p:cNvSpPr/>
          <p:nvPr/>
        </p:nvSpPr>
        <p:spPr>
          <a:xfrm>
            <a:off x="4067944" y="1484784"/>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1000"/>
                                        <p:tgtEl>
                                          <p:spTgt spid="24"/>
                                        </p:tgtEl>
                                      </p:cBhvr>
                                    </p:animEffect>
                                    <p:anim calcmode="lin" valueType="num">
                                      <p:cBhvr>
                                        <p:cTn id="37" dur="1000" fill="hold"/>
                                        <p:tgtEl>
                                          <p:spTgt spid="24"/>
                                        </p:tgtEl>
                                        <p:attrNameLst>
                                          <p:attrName>ppt_x</p:attrName>
                                        </p:attrNameLst>
                                      </p:cBhvr>
                                      <p:tavLst>
                                        <p:tav tm="0">
                                          <p:val>
                                            <p:strVal val="#ppt_x"/>
                                          </p:val>
                                        </p:tav>
                                        <p:tav tm="100000">
                                          <p:val>
                                            <p:strVal val="#ppt_x"/>
                                          </p:val>
                                        </p:tav>
                                      </p:tavLst>
                                    </p:anim>
                                    <p:anim calcmode="lin" valueType="num">
                                      <p:cBhvr>
                                        <p:cTn id="3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21" grpId="0" animBg="1"/>
      <p:bldP spid="13"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a:xfrm>
            <a:off x="467544" y="6492875"/>
            <a:ext cx="2133600" cy="365125"/>
          </a:xfrm>
        </p:spPr>
        <p:txBody>
          <a:bodyPr/>
          <a:lstStyle/>
          <a:p>
            <a:fld id="{06DFF33D-08DD-444E-B885-0D53D6585E89}"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23</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Metodi naturali e mezzi anticoncezionali</a:t>
            </a:r>
            <a:endParaRPr lang="it-IT" sz="2000" b="1" dirty="0">
              <a:solidFill>
                <a:srgbClr val="0070C0"/>
              </a:solidFill>
            </a:endParaRPr>
          </a:p>
        </p:txBody>
      </p:sp>
      <p:sp>
        <p:nvSpPr>
          <p:cNvPr id="16" name="Rettangolo 15"/>
          <p:cNvSpPr/>
          <p:nvPr/>
        </p:nvSpPr>
        <p:spPr>
          <a:xfrm>
            <a:off x="251520" y="1556792"/>
            <a:ext cx="8640960" cy="72008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A questo punto si possono, e si devono, affrontare le domande in cui spesso resta imprigionata l'intera proposta morale cristiana circa la procreazione responsabile</a:t>
            </a:r>
            <a:r>
              <a:rPr lang="it-IT" dirty="0" smtClean="0"/>
              <a:t>: </a:t>
            </a:r>
          </a:p>
          <a:p>
            <a:pPr algn="just"/>
            <a:endParaRPr lang="it-IT" dirty="0">
              <a:solidFill>
                <a:srgbClr val="FFFF00"/>
              </a:solidFill>
            </a:endParaRPr>
          </a:p>
          <a:p>
            <a:pPr lvl="0"/>
            <a:endParaRPr lang="it-IT" dirty="0"/>
          </a:p>
        </p:txBody>
      </p:sp>
      <p:sp>
        <p:nvSpPr>
          <p:cNvPr id="13" name="Rettangolo 12"/>
          <p:cNvSpPr/>
          <p:nvPr/>
        </p:nvSpPr>
        <p:spPr>
          <a:xfrm>
            <a:off x="4499992" y="4005064"/>
            <a:ext cx="4392488" cy="93610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La domanda scaturisce dalla stima del figlio come benedizione divina e frutto dell'amore coniugale.	</a:t>
            </a:r>
          </a:p>
          <a:p>
            <a:pPr algn="just"/>
            <a:endParaRPr lang="it-IT" dirty="0">
              <a:solidFill>
                <a:srgbClr val="FFFF00"/>
              </a:solidFill>
            </a:endParaRPr>
          </a:p>
          <a:p>
            <a:pPr lvl="0"/>
            <a:endParaRPr lang="it-IT" dirty="0"/>
          </a:p>
        </p:txBody>
      </p:sp>
      <p:sp>
        <p:nvSpPr>
          <p:cNvPr id="12" name="Freccia a destra 11"/>
          <p:cNvSpPr/>
          <p:nvPr/>
        </p:nvSpPr>
        <p:spPr>
          <a:xfrm>
            <a:off x="251520" y="2564904"/>
            <a:ext cx="4176464" cy="1080120"/>
          </a:xfrm>
          <a:prstGeom prst="rightArrow">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solidFill>
                <a:srgbClr val="FFFF00"/>
              </a:solidFill>
            </a:endParaRPr>
          </a:p>
          <a:p>
            <a:pPr algn="ctr"/>
            <a:r>
              <a:rPr lang="it-IT" sz="2000" b="1" dirty="0" smtClean="0">
                <a:solidFill>
                  <a:srgbClr val="FF0000"/>
                </a:solidFill>
              </a:rPr>
              <a:t>In che modo si è responsabili nella trasmissione della vita? </a:t>
            </a:r>
          </a:p>
          <a:p>
            <a:pPr algn="ctr"/>
            <a:endParaRPr lang="it-IT" dirty="0"/>
          </a:p>
        </p:txBody>
      </p:sp>
      <p:sp>
        <p:nvSpPr>
          <p:cNvPr id="14" name="Freccia a destra 13"/>
          <p:cNvSpPr/>
          <p:nvPr/>
        </p:nvSpPr>
        <p:spPr>
          <a:xfrm>
            <a:off x="251520" y="3933056"/>
            <a:ext cx="4176464" cy="1152128"/>
          </a:xfrm>
          <a:prstGeom prst="rightArrow">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0000"/>
                </a:solidFill>
              </a:rPr>
              <a:t>In che modo si è collaboratori consapevoli e liberi di Dio </a:t>
            </a:r>
            <a:endParaRPr lang="it-IT" sz="2000" b="1" dirty="0">
              <a:solidFill>
                <a:srgbClr val="FF0000"/>
              </a:solidFill>
            </a:endParaRPr>
          </a:p>
        </p:txBody>
      </p:sp>
      <p:sp>
        <p:nvSpPr>
          <p:cNvPr id="15" name="Freccia a destra 14"/>
          <p:cNvSpPr/>
          <p:nvPr/>
        </p:nvSpPr>
        <p:spPr>
          <a:xfrm>
            <a:off x="251520" y="5373216"/>
            <a:ext cx="4104456" cy="1080120"/>
          </a:xfrm>
          <a:prstGeom prst="rightArrow">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0000"/>
                </a:solidFill>
              </a:rPr>
              <a:t>Come fare per non avere figli? </a:t>
            </a:r>
            <a:endParaRPr lang="it-IT" sz="2000" b="1" dirty="0">
              <a:solidFill>
                <a:srgbClr val="FF0000"/>
              </a:solidFill>
            </a:endParaRPr>
          </a:p>
        </p:txBody>
      </p:sp>
      <p:sp>
        <p:nvSpPr>
          <p:cNvPr id="18" name="Rettangolo 17"/>
          <p:cNvSpPr/>
          <p:nvPr/>
        </p:nvSpPr>
        <p:spPr>
          <a:xfrm>
            <a:off x="4499992" y="5229200"/>
            <a:ext cx="4392488" cy="136815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La domanda nasce dall'attitudine a valutare il figlio come un pericolo o del figlio quale esito non desiderato di un rapporto sessuale. Da qui nasce l’esigenza dell’uso degli anticoncezionali.</a:t>
            </a:r>
          </a:p>
          <a:p>
            <a:pPr algn="just"/>
            <a:endParaRPr lang="it-IT" dirty="0">
              <a:solidFill>
                <a:srgbClr val="FFFF00"/>
              </a:solidFill>
            </a:endParaRPr>
          </a:p>
          <a:p>
            <a:pPr lvl="0"/>
            <a:endParaRPr lang="it-IT" dirty="0"/>
          </a:p>
        </p:txBody>
      </p:sp>
      <p:sp>
        <p:nvSpPr>
          <p:cNvPr id="19" name="Rettangolo 18"/>
          <p:cNvSpPr/>
          <p:nvPr/>
        </p:nvSpPr>
        <p:spPr>
          <a:xfrm>
            <a:off x="4499992" y="2348880"/>
            <a:ext cx="4392488" cy="136815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Il ricorso ai metodi naturali e l'uso dei mezzi anticoncezionali non producono i medesimi effetti né sulla qualità del rapporto di coppia né sull'armonia coniugale. 	</a:t>
            </a:r>
          </a:p>
          <a:p>
            <a:pPr algn="just"/>
            <a:endParaRPr lang="it-IT" dirty="0">
              <a:solidFill>
                <a:srgbClr val="FFFF00"/>
              </a:solidFill>
            </a:endParaRPr>
          </a:p>
          <a:p>
            <a:pPr lvl="0"/>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2"/>
                                        </p:tgtEl>
                                        <p:attrNameLst>
                                          <p:attrName>ppt_y</p:attrName>
                                        </p:attrNameLst>
                                      </p:cBhvr>
                                      <p:tavLst>
                                        <p:tav tm="0">
                                          <p:val>
                                            <p:strVal val="#ppt_y"/>
                                          </p:val>
                                        </p:tav>
                                        <p:tav tm="100000">
                                          <p:val>
                                            <p:strVal val="#ppt_y"/>
                                          </p:val>
                                        </p:tav>
                                      </p:tavLst>
                                    </p:anim>
                                    <p:anim calcmode="lin" valueType="num">
                                      <p:cBhvr>
                                        <p:cTn id="25"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4"/>
                                        </p:tgtEl>
                                        <p:attrNameLst>
                                          <p:attrName>ppt_y</p:attrName>
                                        </p:attrNameLst>
                                      </p:cBhvr>
                                      <p:tavLst>
                                        <p:tav tm="0">
                                          <p:val>
                                            <p:strVal val="#ppt_y"/>
                                          </p:val>
                                        </p:tav>
                                        <p:tav tm="100000">
                                          <p:val>
                                            <p:strVal val="#ppt_y"/>
                                          </p:val>
                                        </p:tav>
                                      </p:tavLst>
                                    </p:anim>
                                    <p:anim calcmode="lin" valueType="num">
                                      <p:cBhvr>
                                        <p:cTn id="41"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500" fill="hold"/>
                                        <p:tgtEl>
                                          <p:spTgt spid="13"/>
                                        </p:tgtEl>
                                        <p:attrNameLst>
                                          <p:attrName>ppt_w</p:attrName>
                                        </p:attrNameLst>
                                      </p:cBhvr>
                                      <p:tavLst>
                                        <p:tav tm="0">
                                          <p:val>
                                            <p:fltVal val="0"/>
                                          </p:val>
                                        </p:tav>
                                        <p:tav tm="100000">
                                          <p:val>
                                            <p:strVal val="#ppt_w"/>
                                          </p:val>
                                        </p:tav>
                                      </p:tavLst>
                                    </p:anim>
                                    <p:anim calcmode="lin" valueType="num">
                                      <p:cBhvr>
                                        <p:cTn id="49" dur="500" fill="hold"/>
                                        <p:tgtEl>
                                          <p:spTgt spid="13"/>
                                        </p:tgtEl>
                                        <p:attrNameLst>
                                          <p:attrName>ppt_h</p:attrName>
                                        </p:attrNameLst>
                                      </p:cBhvr>
                                      <p:tavLst>
                                        <p:tav tm="0">
                                          <p:val>
                                            <p:fltVal val="0"/>
                                          </p:val>
                                        </p:tav>
                                        <p:tav tm="100000">
                                          <p:val>
                                            <p:strVal val="#ppt_h"/>
                                          </p:val>
                                        </p:tav>
                                      </p:tavLst>
                                    </p:anim>
                                    <p:animEffect transition="in" filter="fade">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5"/>
                                        </p:tgtEl>
                                        <p:attrNameLst>
                                          <p:attrName>ppt_y</p:attrName>
                                        </p:attrNameLst>
                                      </p:cBhvr>
                                      <p:tavLst>
                                        <p:tav tm="0">
                                          <p:val>
                                            <p:strVal val="#ppt_y"/>
                                          </p:val>
                                        </p:tav>
                                        <p:tav tm="100000">
                                          <p:val>
                                            <p:strVal val="#ppt_y"/>
                                          </p:val>
                                        </p:tav>
                                      </p:tavLst>
                                    </p:anim>
                                    <p:anim calcmode="lin" valueType="num">
                                      <p:cBhvr>
                                        <p:cTn id="57"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fltVal val="0"/>
                                          </p:val>
                                        </p:tav>
                                        <p:tav tm="100000">
                                          <p:val>
                                            <p:strVal val="#ppt_w"/>
                                          </p:val>
                                        </p:tav>
                                      </p:tavLst>
                                    </p:anim>
                                    <p:anim calcmode="lin" valueType="num">
                                      <p:cBhvr>
                                        <p:cTn id="65" dur="500" fill="hold"/>
                                        <p:tgtEl>
                                          <p:spTgt spid="18"/>
                                        </p:tgtEl>
                                        <p:attrNameLst>
                                          <p:attrName>ppt_h</p:attrName>
                                        </p:attrNameLst>
                                      </p:cBhvr>
                                      <p:tavLst>
                                        <p:tav tm="0">
                                          <p:val>
                                            <p:fltVal val="0"/>
                                          </p:val>
                                        </p:tav>
                                        <p:tav tm="100000">
                                          <p:val>
                                            <p:strVal val="#ppt_h"/>
                                          </p:val>
                                        </p:tav>
                                      </p:tavLst>
                                    </p:anim>
                                    <p:animEffect transition="in" filter="fade">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3" grpId="0" animBg="1"/>
      <p:bldP spid="12" grpId="0" animBg="1"/>
      <p:bldP spid="14" grpId="0" animBg="1"/>
      <p:bldP spid="15" grpId="0" animBg="1"/>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98E80FC2-C884-489F-93F0-054AAE4BE784}"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24</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Legame tra contraccezione ed aborto</a:t>
            </a:r>
            <a:endParaRPr lang="it-IT" sz="2000" b="1" dirty="0">
              <a:solidFill>
                <a:srgbClr val="0070C0"/>
              </a:solidFill>
            </a:endParaRPr>
          </a:p>
        </p:txBody>
      </p:sp>
      <p:sp>
        <p:nvSpPr>
          <p:cNvPr id="16" name="Rettangolo 15"/>
          <p:cNvSpPr/>
          <p:nvPr/>
        </p:nvSpPr>
        <p:spPr>
          <a:xfrm>
            <a:off x="251520" y="2780928"/>
            <a:ext cx="3456384" cy="216024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Nell’</a:t>
            </a:r>
            <a:r>
              <a:rPr lang="it-IT" dirty="0" err="1" smtClean="0">
                <a:solidFill>
                  <a:srgbClr val="FFFF00"/>
                </a:solidFill>
              </a:rPr>
              <a:t>Evangelium</a:t>
            </a:r>
            <a:r>
              <a:rPr lang="it-IT" dirty="0" smtClean="0">
                <a:solidFill>
                  <a:srgbClr val="FFFF00"/>
                </a:solidFill>
              </a:rPr>
              <a:t> Vitae, Papa  Giovanni Paolo II affermava che la cultura </a:t>
            </a:r>
            <a:r>
              <a:rPr lang="it-IT" dirty="0" err="1" smtClean="0">
                <a:solidFill>
                  <a:srgbClr val="FFFF00"/>
                </a:solidFill>
              </a:rPr>
              <a:t>filoabortista</a:t>
            </a:r>
            <a:r>
              <a:rPr lang="it-IT" dirty="0" smtClean="0">
                <a:solidFill>
                  <a:srgbClr val="FFFF00"/>
                </a:solidFill>
              </a:rPr>
              <a:t> è particolarmente forte in tutti i casi in cui l’insegnamento della Chiesa sulla contraccezione viene rifiutato.</a:t>
            </a:r>
            <a:endParaRPr lang="it-IT" dirty="0">
              <a:solidFill>
                <a:srgbClr val="FFFF00"/>
              </a:solidFill>
            </a:endParaRPr>
          </a:p>
          <a:p>
            <a:pPr algn="just"/>
            <a:endParaRPr lang="it-IT" dirty="0">
              <a:solidFill>
                <a:srgbClr val="FFFF00"/>
              </a:solidFill>
            </a:endParaRPr>
          </a:p>
          <a:p>
            <a:pPr lvl="0"/>
            <a:endParaRPr lang="it-IT" dirty="0"/>
          </a:p>
        </p:txBody>
      </p:sp>
      <p:sp>
        <p:nvSpPr>
          <p:cNvPr id="21" name="Rettangolo 20"/>
          <p:cNvSpPr/>
          <p:nvPr/>
        </p:nvSpPr>
        <p:spPr>
          <a:xfrm>
            <a:off x="4499992" y="1916832"/>
            <a:ext cx="4392488" cy="302433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smtClean="0">
                <a:solidFill>
                  <a:srgbClr val="FFFF00"/>
                </a:solidFill>
              </a:rPr>
              <a:t>Parlando di una «mentalità edonistica» che non è disposta ad accettare responsabilità in materia di sessualità e che «vede la procreazione come un ostacolo alla realizzazione personale», aggiungeva che la vita che potrebbe nascere da un incontro sessuale finisce per trasformarsi in un nemico da evitare a tutti i costi, e l’aborto diventa la sola risposta decisiva possibile alla mancata contraccezione.</a:t>
            </a:r>
            <a:endParaRPr lang="it-IT" dirty="0">
              <a:solidFill>
                <a:srgbClr val="FFFF00"/>
              </a:solidFill>
            </a:endParaRPr>
          </a:p>
        </p:txBody>
      </p:sp>
      <p:sp>
        <p:nvSpPr>
          <p:cNvPr id="13" name="Rettangolo 12"/>
          <p:cNvSpPr/>
          <p:nvPr/>
        </p:nvSpPr>
        <p:spPr>
          <a:xfrm>
            <a:off x="251520" y="5085184"/>
            <a:ext cx="8640960" cy="158417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just"/>
            <a:endParaRPr lang="it-IT" sz="1600" dirty="0">
              <a:solidFill>
                <a:srgbClr val="FFFF00"/>
              </a:solidFill>
            </a:endParaRPr>
          </a:p>
          <a:p>
            <a:pPr algn="just"/>
            <a:r>
              <a:rPr lang="it-IT" dirty="0" smtClean="0">
                <a:solidFill>
                  <a:srgbClr val="FFFF00"/>
                </a:solidFill>
              </a:rPr>
              <a:t>Pur riconoscendo la differenza per natura e per gravità morale tra contraccezione e aborto, il Santo Padre sosteneva che contraccezione e aborto sono spesso strettamente connessi, come frutti dello stesso albero. La connessione tra contraccezione e aborto risulta evidente nel fatto che sia i contraccettivi meccanici che le pillole anticoncezionali possiedono notoriamente anche capacità abortive. 	</a:t>
            </a:r>
          </a:p>
          <a:p>
            <a:pPr algn="just"/>
            <a:endParaRPr lang="it-IT" dirty="0">
              <a:solidFill>
                <a:srgbClr val="FFFF00"/>
              </a:solidFill>
            </a:endParaRPr>
          </a:p>
          <a:p>
            <a:pPr lvl="0"/>
            <a:endParaRPr lang="it-IT" dirty="0"/>
          </a:p>
        </p:txBody>
      </p:sp>
      <p:cxnSp>
        <p:nvCxnSpPr>
          <p:cNvPr id="22" name="Connettore 2 21"/>
          <p:cNvCxnSpPr/>
          <p:nvPr/>
        </p:nvCxnSpPr>
        <p:spPr>
          <a:xfrm flipH="1">
            <a:off x="1619672" y="1556792"/>
            <a:ext cx="2448272" cy="11521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H="1">
            <a:off x="4067944" y="1556792"/>
            <a:ext cx="16768" cy="34563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4067944" y="1556792"/>
            <a:ext cx="1656184" cy="2880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Ovale 11"/>
          <p:cNvSpPr/>
          <p:nvPr/>
        </p:nvSpPr>
        <p:spPr>
          <a:xfrm>
            <a:off x="3635896" y="1484784"/>
            <a:ext cx="864096"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1"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1000"/>
                                        <p:tgtEl>
                                          <p:spTgt spid="24"/>
                                        </p:tgtEl>
                                      </p:cBhvr>
                                    </p:animEffect>
                                    <p:anim calcmode="lin" valueType="num">
                                      <p:cBhvr>
                                        <p:cTn id="37" dur="1000" fill="hold"/>
                                        <p:tgtEl>
                                          <p:spTgt spid="24"/>
                                        </p:tgtEl>
                                        <p:attrNameLst>
                                          <p:attrName>ppt_x</p:attrName>
                                        </p:attrNameLst>
                                      </p:cBhvr>
                                      <p:tavLst>
                                        <p:tav tm="0">
                                          <p:val>
                                            <p:strVal val="#ppt_x"/>
                                          </p:val>
                                        </p:tav>
                                        <p:tav tm="100000">
                                          <p:val>
                                            <p:strVal val="#ppt_x"/>
                                          </p:val>
                                        </p:tav>
                                      </p:tavLst>
                                    </p:anim>
                                    <p:anim calcmode="lin" valueType="num">
                                      <p:cBhvr>
                                        <p:cTn id="3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21" grpId="0" animBg="1"/>
      <p:bldP spid="13" grpId="0" animBg="1"/>
      <p:bldP spid="1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828D4624-BB64-4F18-9BCE-274643FC46D6}"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25</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Confusione e inganni tra contraccezione ed aborto</a:t>
            </a:r>
            <a:endParaRPr lang="it-IT" sz="2000" b="1" dirty="0">
              <a:solidFill>
                <a:srgbClr val="0070C0"/>
              </a:solidFill>
            </a:endParaRPr>
          </a:p>
        </p:txBody>
      </p:sp>
      <p:sp>
        <p:nvSpPr>
          <p:cNvPr id="13" name="Rettangolo 12"/>
          <p:cNvSpPr/>
          <p:nvPr/>
        </p:nvSpPr>
        <p:spPr>
          <a:xfrm>
            <a:off x="251520" y="1700808"/>
            <a:ext cx="8640960" cy="252028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1600" dirty="0" smtClean="0">
              <a:solidFill>
                <a:srgbClr val="FFFF00"/>
              </a:solidFill>
            </a:endParaRPr>
          </a:p>
          <a:p>
            <a:pPr algn="ctr"/>
            <a:endParaRPr lang="it-IT" sz="2000" dirty="0" smtClean="0">
              <a:solidFill>
                <a:srgbClr val="FFFF00"/>
              </a:solidFill>
            </a:endParaRPr>
          </a:p>
          <a:p>
            <a:pPr algn="ctr"/>
            <a:r>
              <a:rPr lang="it-IT" sz="2000" dirty="0" smtClean="0">
                <a:solidFill>
                  <a:srgbClr val="FFFF00"/>
                </a:solidFill>
              </a:rPr>
              <a:t>La pillola agisce come contraccettivo quando sopprime l’ovulazione </a:t>
            </a:r>
          </a:p>
          <a:p>
            <a:pPr algn="ctr"/>
            <a:r>
              <a:rPr lang="it-IT" sz="2000" dirty="0" smtClean="0">
                <a:solidFill>
                  <a:srgbClr val="FFFF00"/>
                </a:solidFill>
              </a:rPr>
              <a:t>o quando impedisce allo sperma di raggiungere l’ovulo </a:t>
            </a:r>
          </a:p>
          <a:p>
            <a:pPr algn="ctr"/>
            <a:r>
              <a:rPr lang="it-IT" sz="2000" dirty="0" smtClean="0">
                <a:solidFill>
                  <a:srgbClr val="FFFF00"/>
                </a:solidFill>
              </a:rPr>
              <a:t>alterando le secrezioni femminili. 	</a:t>
            </a:r>
          </a:p>
          <a:p>
            <a:pPr algn="ctr"/>
            <a:r>
              <a:rPr lang="it-IT" sz="2000" dirty="0" smtClean="0">
                <a:solidFill>
                  <a:srgbClr val="FFFF00"/>
                </a:solidFill>
              </a:rPr>
              <a:t>Il fatto che la pillola anticoncezionale possa esercitare </a:t>
            </a:r>
          </a:p>
          <a:p>
            <a:pPr algn="ctr"/>
            <a:r>
              <a:rPr lang="it-IT" sz="2000" dirty="0" smtClean="0">
                <a:solidFill>
                  <a:srgbClr val="FFFF00"/>
                </a:solidFill>
              </a:rPr>
              <a:t>un’azione abortiva è scientificamente dimostrato. </a:t>
            </a:r>
          </a:p>
          <a:p>
            <a:pPr algn="ctr"/>
            <a:r>
              <a:rPr lang="it-IT" sz="2000" dirty="0" smtClean="0">
                <a:solidFill>
                  <a:srgbClr val="FFFF00"/>
                </a:solidFill>
              </a:rPr>
              <a:t>Infatti, il rischio di provocare un aborto è maggiore nel caso </a:t>
            </a:r>
          </a:p>
          <a:p>
            <a:pPr algn="ctr"/>
            <a:r>
              <a:rPr lang="it-IT" sz="2000" dirty="0" smtClean="0">
                <a:solidFill>
                  <a:srgbClr val="FFFF00"/>
                </a:solidFill>
              </a:rPr>
              <a:t>delle pillole che si assumono dopo l'atto sessuale per impedire </a:t>
            </a:r>
          </a:p>
          <a:p>
            <a:pPr algn="ctr"/>
            <a:r>
              <a:rPr lang="it-IT" sz="2000" dirty="0" smtClean="0">
                <a:solidFill>
                  <a:srgbClr val="FFFF00"/>
                </a:solidFill>
              </a:rPr>
              <a:t>la gravidanza  “anticoncezionali d'emergenza” o “pillole del giorno dopo”.</a:t>
            </a:r>
          </a:p>
          <a:p>
            <a:pPr algn="just"/>
            <a:endParaRPr lang="it-IT" dirty="0">
              <a:solidFill>
                <a:srgbClr val="FFFF00"/>
              </a:solidFill>
            </a:endParaRPr>
          </a:p>
          <a:p>
            <a:pPr lvl="0"/>
            <a:endParaRPr lang="it-IT" dirty="0"/>
          </a:p>
        </p:txBody>
      </p:sp>
      <p:pic>
        <p:nvPicPr>
          <p:cNvPr id="1026" name="Picture 2" descr="C:\Users\Master\Desktop\m.jpg"/>
          <p:cNvPicPr>
            <a:picLocks noChangeAspect="1" noChangeArrowheads="1"/>
          </p:cNvPicPr>
          <p:nvPr/>
        </p:nvPicPr>
        <p:blipFill>
          <a:blip r:embed="rId3" cstate="print"/>
          <a:srcRect/>
          <a:stretch>
            <a:fillRect/>
          </a:stretch>
        </p:blipFill>
        <p:spPr bwMode="auto">
          <a:xfrm>
            <a:off x="2627784" y="4365104"/>
            <a:ext cx="4025670" cy="2304256"/>
          </a:xfrm>
          <a:prstGeom prst="rect">
            <a:avLst/>
          </a:prstGeom>
          <a:noFill/>
          <a:ln w="25400">
            <a:solidFill>
              <a:srgbClr val="FF0000"/>
            </a:solidFill>
          </a:ln>
        </p:spPr>
      </p:pic>
      <p:sp>
        <p:nvSpPr>
          <p:cNvPr id="14" name="CasellaDiTesto 13"/>
          <p:cNvSpPr txBox="1"/>
          <p:nvPr/>
        </p:nvSpPr>
        <p:spPr>
          <a:xfrm>
            <a:off x="6948264" y="4941168"/>
            <a:ext cx="1872208" cy="923330"/>
          </a:xfrm>
          <a:prstGeom prst="rect">
            <a:avLst/>
          </a:prstGeom>
          <a:noFill/>
        </p:spPr>
        <p:txBody>
          <a:bodyPr wrap="square" rtlCol="0">
            <a:spAutoFit/>
          </a:bodyPr>
          <a:lstStyle/>
          <a:p>
            <a:pPr algn="ctr"/>
            <a:r>
              <a:rPr lang="it-IT" sz="5400" b="1" dirty="0" smtClean="0">
                <a:solidFill>
                  <a:srgbClr val="0070C0"/>
                </a:solidFill>
              </a:rPr>
              <a:t>FINE</a:t>
            </a:r>
            <a:endParaRPr lang="it-IT" sz="5400" b="1" dirty="0">
              <a:solidFill>
                <a:srgbClr val="0070C0"/>
              </a:solidFill>
            </a:endParaRPr>
          </a:p>
        </p:txBody>
      </p:sp>
      <p:sp>
        <p:nvSpPr>
          <p:cNvPr id="15" name="CasellaDiTesto 14"/>
          <p:cNvSpPr txBox="1"/>
          <p:nvPr/>
        </p:nvSpPr>
        <p:spPr>
          <a:xfrm>
            <a:off x="179512" y="5085184"/>
            <a:ext cx="2376264" cy="523220"/>
          </a:xfrm>
          <a:prstGeom prst="rect">
            <a:avLst/>
          </a:prstGeom>
          <a:noFill/>
        </p:spPr>
        <p:txBody>
          <a:bodyPr wrap="square" rtlCol="0">
            <a:spAutoFit/>
          </a:bodyPr>
          <a:lstStyle/>
          <a:p>
            <a:pPr algn="ctr"/>
            <a:r>
              <a:rPr lang="it-IT" sz="2800" b="1" dirty="0" smtClean="0">
                <a:solidFill>
                  <a:srgbClr val="0070C0"/>
                </a:solidFill>
              </a:rPr>
              <a:t>SI ALLA VITA</a:t>
            </a:r>
            <a:endParaRPr lang="it-IT" sz="28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heel(4)">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CFFD5A8E-0615-4CBC-BA55-33661A189DC6}"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26</a:t>
            </a:fld>
            <a:endParaRPr lang="it-IT"/>
          </a:p>
        </p:txBody>
      </p:sp>
      <p:sp>
        <p:nvSpPr>
          <p:cNvPr id="10" name="CasellaDiTesto 9"/>
          <p:cNvSpPr txBox="1"/>
          <p:nvPr/>
        </p:nvSpPr>
        <p:spPr>
          <a:xfrm>
            <a:off x="611560" y="1052736"/>
            <a:ext cx="792088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Confrontiamoci</a:t>
            </a:r>
            <a:endParaRPr lang="it-IT" sz="2000" b="1" dirty="0">
              <a:solidFill>
                <a:srgbClr val="0070C0"/>
              </a:solidFill>
            </a:endParaRPr>
          </a:p>
        </p:txBody>
      </p:sp>
      <p:sp>
        <p:nvSpPr>
          <p:cNvPr id="11" name="CasellaDiTesto 10"/>
          <p:cNvSpPr txBox="1"/>
          <p:nvPr/>
        </p:nvSpPr>
        <p:spPr>
          <a:xfrm>
            <a:off x="683568" y="1844824"/>
            <a:ext cx="7848872" cy="4154984"/>
          </a:xfrm>
          <a:prstGeom prst="rect">
            <a:avLst/>
          </a:prstGeom>
          <a:noFill/>
        </p:spPr>
        <p:txBody>
          <a:bodyPr wrap="square" rtlCol="0">
            <a:spAutoFit/>
          </a:bodyPr>
          <a:lstStyle/>
          <a:p>
            <a:pPr marL="457200" indent="-457200" algn="just">
              <a:buAutoNum type="arabicPeriod"/>
            </a:pPr>
            <a:r>
              <a:rPr lang="it-IT" sz="2000" dirty="0" smtClean="0">
                <a:solidFill>
                  <a:schemeClr val="bg1"/>
                </a:solidFill>
              </a:rPr>
              <a:t>Cosa si intende dire con l’affermazione: </a:t>
            </a:r>
            <a:r>
              <a:rPr lang="it-IT" sz="2400" dirty="0" smtClean="0">
                <a:solidFill>
                  <a:schemeClr val="bg1"/>
                </a:solidFill>
              </a:rPr>
              <a:t>“</a:t>
            </a:r>
            <a:r>
              <a:rPr lang="it-IT" sz="2000" dirty="0" smtClean="0">
                <a:solidFill>
                  <a:schemeClr val="bg1"/>
                </a:solidFill>
              </a:rPr>
              <a:t>La persona è chiamata nel realizzare pienamente se stessa a non sottostare all’istinto, ma intraprendere un cammino di libertà dall’istinto sessuale”.</a:t>
            </a:r>
          </a:p>
          <a:p>
            <a:pPr marL="457200" indent="-457200" algn="just">
              <a:buAutoNum type="arabicPeriod"/>
            </a:pPr>
            <a:r>
              <a:rPr lang="it-IT" sz="2000" dirty="0" smtClean="0">
                <a:solidFill>
                  <a:schemeClr val="bg1"/>
                </a:solidFill>
              </a:rPr>
              <a:t>La persona non ha un corpo, è corpo. Questo cosa comporta per tutto ciò che attiene alla dimensione sessuale?</a:t>
            </a:r>
          </a:p>
          <a:p>
            <a:pPr marL="457200" indent="-457200" algn="just">
              <a:buAutoNum type="arabicPeriod"/>
            </a:pPr>
            <a:r>
              <a:rPr lang="it-IT" sz="2000" dirty="0" smtClean="0">
                <a:solidFill>
                  <a:schemeClr val="bg1"/>
                </a:solidFill>
              </a:rPr>
              <a:t>Quali sono i comportamenti e i modi di sentire della sfera sessuale che di fatto negano la presenza di vero amore? </a:t>
            </a:r>
          </a:p>
          <a:p>
            <a:pPr marL="457200" indent="-457200" algn="just">
              <a:buAutoNum type="arabicPeriod"/>
            </a:pPr>
            <a:r>
              <a:rPr lang="it-IT" sz="2000" dirty="0" smtClean="0">
                <a:solidFill>
                  <a:schemeClr val="bg1"/>
                </a:solidFill>
              </a:rPr>
              <a:t>Quali sono le dimensioni della sessualità e quali conseguenze scaturiscono dal rispetto o meno di esse?</a:t>
            </a:r>
          </a:p>
          <a:p>
            <a:pPr marL="457200" indent="-457200" algn="just">
              <a:buAutoNum type="arabicPeriod"/>
            </a:pPr>
            <a:r>
              <a:rPr lang="it-IT" sz="2000" dirty="0" smtClean="0">
                <a:solidFill>
                  <a:schemeClr val="bg1"/>
                </a:solidFill>
              </a:rPr>
              <a:t>Nei comportamenti sessuali dei giovani, e non solo, è difficile distinguere tra castità, amore libero, piacere, responsabilità, libertà, riducendo spesso la sessualità ad un affare privato. E’ proprio così?</a:t>
            </a:r>
            <a:endParaRPr lang="it-IT"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1000"/>
                                        <p:tgtEl>
                                          <p:spTgt spid="11">
                                            <p:txEl>
                                              <p:pRg st="0" end="0"/>
                                            </p:txEl>
                                          </p:spTgt>
                                        </p:tgtEl>
                                      </p:cBhvr>
                                    </p:animEffect>
                                    <p:anim calcmode="lin" valueType="num">
                                      <p:cBhvr>
                                        <p:cTn id="1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animEffect transition="in" filter="fade">
                                      <p:cBhvr>
                                        <p:cTn id="23" dur="1000"/>
                                        <p:tgtEl>
                                          <p:spTgt spid="11">
                                            <p:txEl>
                                              <p:pRg st="1" end="1"/>
                                            </p:txEl>
                                          </p:spTgt>
                                        </p:tgtEl>
                                      </p:cBhvr>
                                    </p:animEffect>
                                    <p:anim calcmode="lin" valueType="num">
                                      <p:cBhvr>
                                        <p:cTn id="24"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fade">
                                      <p:cBhvr>
                                        <p:cTn id="30" dur="1000"/>
                                        <p:tgtEl>
                                          <p:spTgt spid="11">
                                            <p:txEl>
                                              <p:pRg st="2" end="2"/>
                                            </p:txEl>
                                          </p:spTgt>
                                        </p:tgtEl>
                                      </p:cBhvr>
                                    </p:animEffect>
                                    <p:anim calcmode="lin" valueType="num">
                                      <p:cBhvr>
                                        <p:cTn id="3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fade">
                                      <p:cBhvr>
                                        <p:cTn id="37" dur="1000"/>
                                        <p:tgtEl>
                                          <p:spTgt spid="11">
                                            <p:txEl>
                                              <p:pRg st="3" end="3"/>
                                            </p:txEl>
                                          </p:spTgt>
                                        </p:tgtEl>
                                      </p:cBhvr>
                                    </p:animEffect>
                                    <p:anim calcmode="lin" valueType="num">
                                      <p:cBhvr>
                                        <p:cTn id="38"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1">
                                            <p:txEl>
                                              <p:pRg st="4" end="4"/>
                                            </p:txEl>
                                          </p:spTgt>
                                        </p:tgtEl>
                                        <p:attrNameLst>
                                          <p:attrName>style.visibility</p:attrName>
                                        </p:attrNameLst>
                                      </p:cBhvr>
                                      <p:to>
                                        <p:strVal val="visible"/>
                                      </p:to>
                                    </p:set>
                                    <p:animEffect transition="in" filter="fade">
                                      <p:cBhvr>
                                        <p:cTn id="44" dur="1000"/>
                                        <p:tgtEl>
                                          <p:spTgt spid="11">
                                            <p:txEl>
                                              <p:pRg st="4" end="4"/>
                                            </p:txEl>
                                          </p:spTgt>
                                        </p:tgtEl>
                                      </p:cBhvr>
                                    </p:animEffect>
                                    <p:anim calcmode="lin" valueType="num">
                                      <p:cBhvr>
                                        <p:cTn id="45"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BE02C10C-2A55-4AD6-97D3-0B671DDE3B7B}"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3</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La persona</a:t>
            </a:r>
            <a:endParaRPr lang="it-IT" sz="2000" b="1" dirty="0">
              <a:solidFill>
                <a:srgbClr val="0070C0"/>
              </a:solidFill>
            </a:endParaRPr>
          </a:p>
        </p:txBody>
      </p:sp>
      <p:sp>
        <p:nvSpPr>
          <p:cNvPr id="12" name="Rettangolo 11"/>
          <p:cNvSpPr/>
          <p:nvPr/>
        </p:nvSpPr>
        <p:spPr>
          <a:xfrm>
            <a:off x="251520" y="3068960"/>
            <a:ext cx="2448272" cy="11521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FF00"/>
                </a:solidFill>
              </a:rPr>
              <a:t>La persona </a:t>
            </a:r>
            <a:r>
              <a:rPr lang="it-IT" dirty="0" smtClean="0">
                <a:solidFill>
                  <a:srgbClr val="FFFF00"/>
                </a:solidFill>
              </a:rPr>
              <a:t>può essere di sesso </a:t>
            </a:r>
            <a:r>
              <a:rPr lang="it-IT" dirty="0">
                <a:solidFill>
                  <a:srgbClr val="FFFF00"/>
                </a:solidFill>
              </a:rPr>
              <a:t>maschile </a:t>
            </a:r>
            <a:r>
              <a:rPr lang="it-IT" dirty="0" smtClean="0">
                <a:solidFill>
                  <a:srgbClr val="FFFF00"/>
                </a:solidFill>
              </a:rPr>
              <a:t>o femminile</a:t>
            </a:r>
            <a:r>
              <a:rPr lang="it-IT" dirty="0">
                <a:solidFill>
                  <a:srgbClr val="FFFF00"/>
                </a:solidFill>
              </a:rPr>
              <a:t>, dunque è sessuata.</a:t>
            </a:r>
          </a:p>
        </p:txBody>
      </p:sp>
      <p:sp>
        <p:nvSpPr>
          <p:cNvPr id="14" name="Rettangolo 13"/>
          <p:cNvSpPr/>
          <p:nvPr/>
        </p:nvSpPr>
        <p:spPr>
          <a:xfrm>
            <a:off x="2987824" y="3068960"/>
            <a:ext cx="2880320" cy="338437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FF00"/>
                </a:solidFill>
              </a:rPr>
              <a:t>La persona è </a:t>
            </a:r>
            <a:r>
              <a:rPr lang="it-IT" dirty="0" smtClean="0">
                <a:solidFill>
                  <a:srgbClr val="FFFF00"/>
                </a:solidFill>
              </a:rPr>
              <a:t>corpo, non </a:t>
            </a:r>
            <a:r>
              <a:rPr lang="it-IT" dirty="0">
                <a:solidFill>
                  <a:srgbClr val="FFFF00"/>
                </a:solidFill>
              </a:rPr>
              <a:t>ha un corpo. Dire che la persona ha un corpo significa considerare il corpo, il proprio corpo, un oggetto, mentre la persona è un corpo e nella propria corporeità si esprime, comunica, entra in relazione. Il corpo rende visibile ciò che la persona è realmente.</a:t>
            </a:r>
          </a:p>
        </p:txBody>
      </p:sp>
      <p:sp>
        <p:nvSpPr>
          <p:cNvPr id="15" name="Rettangolo 14"/>
          <p:cNvSpPr/>
          <p:nvPr/>
        </p:nvSpPr>
        <p:spPr>
          <a:xfrm>
            <a:off x="6156176" y="3068960"/>
            <a:ext cx="2736304" cy="194421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FF00"/>
                </a:solidFill>
              </a:rPr>
              <a:t>Il corpo risponde a leggi biologiche, ha una propria istintualità che condividiamo con il mondo animale: l’istinto alla procreazione e alla fecondità</a:t>
            </a:r>
            <a:r>
              <a:rPr lang="it-IT" dirty="0"/>
              <a:t>. </a:t>
            </a:r>
          </a:p>
        </p:txBody>
      </p:sp>
      <p:cxnSp>
        <p:nvCxnSpPr>
          <p:cNvPr id="17" name="Connettore 2 16"/>
          <p:cNvCxnSpPr/>
          <p:nvPr/>
        </p:nvCxnSpPr>
        <p:spPr>
          <a:xfrm flipH="1">
            <a:off x="1691680" y="1628800"/>
            <a:ext cx="2448272"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4499992" y="1700808"/>
            <a:ext cx="0"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932040" y="1628800"/>
            <a:ext cx="2232248"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Ovale 12"/>
          <p:cNvSpPr/>
          <p:nvPr/>
        </p:nvSpPr>
        <p:spPr>
          <a:xfrm>
            <a:off x="4067944" y="1484784"/>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DF3B82EB-9624-407E-B500-F6B1BC38F20E}"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4</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Istinto e costrizione interiore</a:t>
            </a:r>
            <a:endParaRPr lang="it-IT" sz="2000" b="1" dirty="0">
              <a:solidFill>
                <a:srgbClr val="0070C0"/>
              </a:solidFill>
            </a:endParaRPr>
          </a:p>
        </p:txBody>
      </p:sp>
      <p:sp>
        <p:nvSpPr>
          <p:cNvPr id="12" name="Rettangolo 11"/>
          <p:cNvSpPr/>
          <p:nvPr/>
        </p:nvSpPr>
        <p:spPr>
          <a:xfrm>
            <a:off x="539552" y="3068960"/>
            <a:ext cx="2448272" cy="230425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00"/>
                </a:solidFill>
              </a:rPr>
              <a:t>La </a:t>
            </a:r>
            <a:r>
              <a:rPr lang="it-IT" dirty="0">
                <a:solidFill>
                  <a:srgbClr val="FFFF00"/>
                </a:solidFill>
              </a:rPr>
              <a:t>persona è chiamata nel realizzare pienamente se </a:t>
            </a:r>
            <a:r>
              <a:rPr lang="it-IT" dirty="0" smtClean="0">
                <a:solidFill>
                  <a:srgbClr val="FFFF00"/>
                </a:solidFill>
              </a:rPr>
              <a:t>stessa </a:t>
            </a:r>
            <a:r>
              <a:rPr lang="it-IT" dirty="0">
                <a:solidFill>
                  <a:srgbClr val="FFFF00"/>
                </a:solidFill>
              </a:rPr>
              <a:t>a </a:t>
            </a:r>
            <a:r>
              <a:rPr lang="it-IT" dirty="0" smtClean="0">
                <a:solidFill>
                  <a:srgbClr val="FFFF00"/>
                </a:solidFill>
              </a:rPr>
              <a:t>non sottostare </a:t>
            </a:r>
            <a:r>
              <a:rPr lang="it-IT" dirty="0">
                <a:solidFill>
                  <a:srgbClr val="FFFF00"/>
                </a:solidFill>
              </a:rPr>
              <a:t>all’istinto, ma intraprendere un cammino di libertà dall’istinto sessuale</a:t>
            </a:r>
            <a:r>
              <a:rPr lang="it-IT" dirty="0"/>
              <a:t>.</a:t>
            </a:r>
            <a:endParaRPr lang="it-IT" dirty="0">
              <a:solidFill>
                <a:srgbClr val="FFFF00"/>
              </a:solidFill>
            </a:endParaRPr>
          </a:p>
        </p:txBody>
      </p:sp>
      <p:sp>
        <p:nvSpPr>
          <p:cNvPr id="14" name="Rettangolo 13"/>
          <p:cNvSpPr/>
          <p:nvPr/>
        </p:nvSpPr>
        <p:spPr>
          <a:xfrm>
            <a:off x="3131840" y="3068960"/>
            <a:ext cx="2880320" cy="29523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FF00"/>
                </a:solidFill>
              </a:rPr>
              <a:t>Questo significa inserimento dell’istintività nella progettualità della persona e quindi nella realizzazione della sessualità a livello corporeo, ma anche psichico e quindi </a:t>
            </a:r>
            <a:r>
              <a:rPr lang="it-IT" dirty="0" smtClean="0">
                <a:solidFill>
                  <a:srgbClr val="FFFF00"/>
                </a:solidFill>
              </a:rPr>
              <a:t>spirituale.</a:t>
            </a:r>
            <a:endParaRPr lang="it-IT" dirty="0">
              <a:solidFill>
                <a:srgbClr val="FFFF00"/>
              </a:solidFill>
            </a:endParaRPr>
          </a:p>
        </p:txBody>
      </p:sp>
      <p:sp>
        <p:nvSpPr>
          <p:cNvPr id="15" name="Rettangolo 14"/>
          <p:cNvSpPr/>
          <p:nvPr/>
        </p:nvSpPr>
        <p:spPr>
          <a:xfrm>
            <a:off x="6156176" y="3068960"/>
            <a:ext cx="2736304" cy="360040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solidFill>
                <a:srgbClr val="FFFF00"/>
              </a:solidFill>
            </a:endParaRPr>
          </a:p>
          <a:p>
            <a:pPr algn="ctr"/>
            <a:r>
              <a:rPr lang="it-IT" dirty="0" smtClean="0">
                <a:solidFill>
                  <a:srgbClr val="FFFF00"/>
                </a:solidFill>
              </a:rPr>
              <a:t>La </a:t>
            </a:r>
            <a:r>
              <a:rPr lang="it-IT" dirty="0">
                <a:solidFill>
                  <a:srgbClr val="FFFF00"/>
                </a:solidFill>
              </a:rPr>
              <a:t>spiritualità rimanda la persona sempre ad un oltre, la pone in tensione verso ideali e valori, verso modelli. La persona è affettività, cioè entra in relazione con l’altro provando emozioni sentimenti, piacevoli, spiacevoli, che la dispongono ad agire in un determinato modo o in un altro. </a:t>
            </a:r>
          </a:p>
          <a:p>
            <a:pPr algn="ctr"/>
            <a:endParaRPr lang="it-IT" dirty="0">
              <a:solidFill>
                <a:srgbClr val="FFFF00"/>
              </a:solidFill>
            </a:endParaRPr>
          </a:p>
        </p:txBody>
      </p:sp>
      <p:cxnSp>
        <p:nvCxnSpPr>
          <p:cNvPr id="17" name="Connettore 2 16"/>
          <p:cNvCxnSpPr/>
          <p:nvPr/>
        </p:nvCxnSpPr>
        <p:spPr>
          <a:xfrm flipH="1">
            <a:off x="1691680" y="1628800"/>
            <a:ext cx="2448272"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4499992" y="1700808"/>
            <a:ext cx="0"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932040" y="1628800"/>
            <a:ext cx="2232248" cy="12961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Ovale 12"/>
          <p:cNvSpPr/>
          <p:nvPr/>
        </p:nvSpPr>
        <p:spPr>
          <a:xfrm>
            <a:off x="4067944" y="1484784"/>
            <a:ext cx="86409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826595FB-8D6F-4F6C-A333-8C5CB2A2EFA0}"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5</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I bisogni della persona</a:t>
            </a:r>
            <a:endParaRPr lang="it-IT" sz="2000" b="1" dirty="0">
              <a:solidFill>
                <a:srgbClr val="0070C0"/>
              </a:solidFill>
            </a:endParaRPr>
          </a:p>
        </p:txBody>
      </p:sp>
      <p:sp>
        <p:nvSpPr>
          <p:cNvPr id="12" name="Rettangolo 11"/>
          <p:cNvSpPr/>
          <p:nvPr/>
        </p:nvSpPr>
        <p:spPr>
          <a:xfrm>
            <a:off x="323528" y="1916832"/>
            <a:ext cx="2448272" cy="11521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smtClean="0">
                <a:solidFill>
                  <a:srgbClr val="FFFF00"/>
                </a:solidFill>
              </a:rPr>
              <a:t>Sopravvivenza</a:t>
            </a:r>
            <a:r>
              <a:rPr lang="it-IT" dirty="0" smtClean="0">
                <a:solidFill>
                  <a:srgbClr val="FFFF00"/>
                </a:solidFill>
              </a:rPr>
              <a:t> </a:t>
            </a:r>
            <a:r>
              <a:rPr lang="it-IT" dirty="0">
                <a:solidFill>
                  <a:srgbClr val="FFFF00"/>
                </a:solidFill>
              </a:rPr>
              <a:t>(bisogni di tipo fisiologico: acqua, cibo, calore, riposo</a:t>
            </a:r>
            <a:r>
              <a:rPr lang="it-IT" dirty="0" smtClean="0">
                <a:solidFill>
                  <a:srgbClr val="FFFF00"/>
                </a:solidFill>
              </a:rPr>
              <a:t>).</a:t>
            </a:r>
            <a:endParaRPr lang="it-IT" dirty="0">
              <a:solidFill>
                <a:srgbClr val="FFFF00"/>
              </a:solidFill>
            </a:endParaRPr>
          </a:p>
        </p:txBody>
      </p:sp>
      <p:sp>
        <p:nvSpPr>
          <p:cNvPr id="14" name="Rettangolo 13"/>
          <p:cNvSpPr/>
          <p:nvPr/>
        </p:nvSpPr>
        <p:spPr>
          <a:xfrm>
            <a:off x="323528" y="3501008"/>
            <a:ext cx="2880320" cy="93610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rgbClr val="FFFF00"/>
                </a:solidFill>
              </a:rPr>
              <a:t>S</a:t>
            </a:r>
            <a:r>
              <a:rPr lang="it-IT" sz="2000" b="1" dirty="0" smtClean="0">
                <a:solidFill>
                  <a:srgbClr val="FFFF00"/>
                </a:solidFill>
              </a:rPr>
              <a:t>icurezza</a:t>
            </a:r>
            <a:r>
              <a:rPr lang="it-IT" dirty="0" smtClean="0">
                <a:solidFill>
                  <a:srgbClr val="FFFF00"/>
                </a:solidFill>
              </a:rPr>
              <a:t> </a:t>
            </a:r>
            <a:r>
              <a:rPr lang="it-IT" dirty="0">
                <a:solidFill>
                  <a:srgbClr val="FFFF00"/>
                </a:solidFill>
              </a:rPr>
              <a:t>(protezione da pericoli, malattie, violenze, ansia ed aggressione</a:t>
            </a:r>
            <a:r>
              <a:rPr lang="it-IT" dirty="0" smtClean="0">
                <a:solidFill>
                  <a:srgbClr val="FFFF00"/>
                </a:solidFill>
              </a:rPr>
              <a:t>).</a:t>
            </a:r>
            <a:endParaRPr lang="it-IT" dirty="0">
              <a:solidFill>
                <a:srgbClr val="FFFF00"/>
              </a:solidFill>
            </a:endParaRPr>
          </a:p>
        </p:txBody>
      </p:sp>
      <p:sp>
        <p:nvSpPr>
          <p:cNvPr id="15" name="Rettangolo 14"/>
          <p:cNvSpPr/>
          <p:nvPr/>
        </p:nvSpPr>
        <p:spPr>
          <a:xfrm>
            <a:off x="3419872" y="3645024"/>
            <a:ext cx="3168352" cy="252028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smtClean="0">
                <a:solidFill>
                  <a:srgbClr val="FFFF00"/>
                </a:solidFill>
              </a:rPr>
              <a:t>Appartenenza </a:t>
            </a:r>
            <a:r>
              <a:rPr lang="it-IT" sz="2000" b="1" dirty="0">
                <a:solidFill>
                  <a:srgbClr val="FFFF00"/>
                </a:solidFill>
              </a:rPr>
              <a:t>ed amore </a:t>
            </a:r>
            <a:r>
              <a:rPr lang="it-IT" dirty="0">
                <a:solidFill>
                  <a:srgbClr val="FFFF00"/>
                </a:solidFill>
              </a:rPr>
              <a:t>(bisogni di relazione, di affetto reciproco, </a:t>
            </a:r>
            <a:r>
              <a:rPr lang="it-IT" dirty="0" smtClean="0">
                <a:solidFill>
                  <a:srgbClr val="FFFF00"/>
                </a:solidFill>
              </a:rPr>
              <a:t>di </a:t>
            </a:r>
            <a:r>
              <a:rPr lang="it-IT" dirty="0">
                <a:solidFill>
                  <a:srgbClr val="FFFF00"/>
                </a:solidFill>
              </a:rPr>
              <a:t>intimità) (L’intimità non è solo corporea, anzi, può accadere che ci sia corporeità, senza intimità, come intimità nella profonda relazione di dialogo, senza </a:t>
            </a:r>
            <a:r>
              <a:rPr lang="it-IT" dirty="0" smtClean="0">
                <a:solidFill>
                  <a:srgbClr val="FFFF00"/>
                </a:solidFill>
              </a:rPr>
              <a:t>corporeità).</a:t>
            </a:r>
            <a:endParaRPr lang="it-IT" dirty="0">
              <a:solidFill>
                <a:srgbClr val="FFFF00"/>
              </a:solidFill>
            </a:endParaRPr>
          </a:p>
        </p:txBody>
      </p:sp>
      <p:cxnSp>
        <p:nvCxnSpPr>
          <p:cNvPr id="17" name="Connettore 2 16"/>
          <p:cNvCxnSpPr/>
          <p:nvPr/>
        </p:nvCxnSpPr>
        <p:spPr>
          <a:xfrm flipH="1">
            <a:off x="2843808" y="1628800"/>
            <a:ext cx="1296144" cy="936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H="1">
            <a:off x="2771800" y="1700808"/>
            <a:ext cx="1728192" cy="172819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4788024" y="1700808"/>
            <a:ext cx="0" cy="1800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3" name="Rettangolo 22"/>
          <p:cNvSpPr/>
          <p:nvPr/>
        </p:nvSpPr>
        <p:spPr>
          <a:xfrm>
            <a:off x="6732240" y="3501008"/>
            <a:ext cx="2196752" cy="144016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Stima</a:t>
            </a:r>
            <a:r>
              <a:rPr lang="it-IT" dirty="0" smtClean="0">
                <a:solidFill>
                  <a:srgbClr val="FFFF00"/>
                </a:solidFill>
              </a:rPr>
              <a:t> </a:t>
            </a:r>
            <a:r>
              <a:rPr lang="it-IT" dirty="0">
                <a:solidFill>
                  <a:srgbClr val="FFFF00"/>
                </a:solidFill>
              </a:rPr>
              <a:t>(bisogno di autostima e di essere stimanti, di accettarsi e di essere accettati</a:t>
            </a:r>
            <a:r>
              <a:rPr lang="it-IT" dirty="0" smtClean="0">
                <a:solidFill>
                  <a:srgbClr val="FFFF00"/>
                </a:solidFill>
              </a:rPr>
              <a:t>).</a:t>
            </a:r>
            <a:endParaRPr lang="it-IT" dirty="0">
              <a:solidFill>
                <a:srgbClr val="FFFF00"/>
              </a:solidFill>
            </a:endParaRPr>
          </a:p>
        </p:txBody>
      </p:sp>
      <p:sp>
        <p:nvSpPr>
          <p:cNvPr id="24" name="Rettangolo 23"/>
          <p:cNvSpPr/>
          <p:nvPr/>
        </p:nvSpPr>
        <p:spPr>
          <a:xfrm>
            <a:off x="6444208" y="1700808"/>
            <a:ext cx="2484784" cy="1656184"/>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smtClean="0">
                <a:solidFill>
                  <a:srgbClr val="FFFF00"/>
                </a:solidFill>
              </a:rPr>
              <a:t>Autorealizzazione</a:t>
            </a:r>
            <a:r>
              <a:rPr lang="it-IT" dirty="0" smtClean="0">
                <a:solidFill>
                  <a:srgbClr val="FFFF00"/>
                </a:solidFill>
              </a:rPr>
              <a:t> </a:t>
            </a:r>
            <a:r>
              <a:rPr lang="it-IT" dirty="0">
                <a:solidFill>
                  <a:srgbClr val="FFFF00"/>
                </a:solidFill>
              </a:rPr>
              <a:t>(possibilità di raggiungere obiettivi per la realizzazione personale).</a:t>
            </a:r>
          </a:p>
        </p:txBody>
      </p:sp>
      <p:cxnSp>
        <p:nvCxnSpPr>
          <p:cNvPr id="25" name="Connettore 2 24"/>
          <p:cNvCxnSpPr/>
          <p:nvPr/>
        </p:nvCxnSpPr>
        <p:spPr>
          <a:xfrm>
            <a:off x="5076056" y="1628800"/>
            <a:ext cx="1584176" cy="20162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5436096" y="1628800"/>
            <a:ext cx="936104" cy="7200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Ovale 15"/>
          <p:cNvSpPr/>
          <p:nvPr/>
        </p:nvSpPr>
        <p:spPr>
          <a:xfrm>
            <a:off x="4067944" y="1484784"/>
            <a:ext cx="136815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p:cTn id="62" dur="500" fill="hold"/>
                                        <p:tgtEl>
                                          <p:spTgt spid="25"/>
                                        </p:tgtEl>
                                        <p:attrNameLst>
                                          <p:attrName>ppt_w</p:attrName>
                                        </p:attrNameLst>
                                      </p:cBhvr>
                                      <p:tavLst>
                                        <p:tav tm="0">
                                          <p:val>
                                            <p:fltVal val="0"/>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Effect transition="in" filter="fade">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nodeType="click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53" presetClass="entr" presetSubtype="0"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p:cTn id="81" dur="500" fill="hold"/>
                                        <p:tgtEl>
                                          <p:spTgt spid="24"/>
                                        </p:tgtEl>
                                        <p:attrNameLst>
                                          <p:attrName>ppt_w</p:attrName>
                                        </p:attrNameLst>
                                      </p:cBhvr>
                                      <p:tavLst>
                                        <p:tav tm="0">
                                          <p:val>
                                            <p:fltVal val="0"/>
                                          </p:val>
                                        </p:tav>
                                        <p:tav tm="100000">
                                          <p:val>
                                            <p:strVal val="#ppt_w"/>
                                          </p:val>
                                        </p:tav>
                                      </p:tavLst>
                                    </p:anim>
                                    <p:anim calcmode="lin" valueType="num">
                                      <p:cBhvr>
                                        <p:cTn id="82" dur="500" fill="hold"/>
                                        <p:tgtEl>
                                          <p:spTgt spid="24"/>
                                        </p:tgtEl>
                                        <p:attrNameLst>
                                          <p:attrName>ppt_h</p:attrName>
                                        </p:attrNameLst>
                                      </p:cBhvr>
                                      <p:tavLst>
                                        <p:tav tm="0">
                                          <p:val>
                                            <p:fltVal val="0"/>
                                          </p:val>
                                        </p:tav>
                                        <p:tav tm="100000">
                                          <p:val>
                                            <p:strVal val="#ppt_h"/>
                                          </p:val>
                                        </p:tav>
                                      </p:tavLst>
                                    </p:anim>
                                    <p:animEffect transition="in" filter="fade">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23" grpId="0" animBg="1"/>
      <p:bldP spid="24"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FEBB7F75-D44D-4934-B4FE-F03AF2D87B56}"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6</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Razionalità e relazione della persona</a:t>
            </a:r>
            <a:endParaRPr lang="it-IT" sz="2000" b="1" dirty="0">
              <a:solidFill>
                <a:srgbClr val="0070C0"/>
              </a:solidFill>
            </a:endParaRPr>
          </a:p>
        </p:txBody>
      </p:sp>
      <p:sp>
        <p:nvSpPr>
          <p:cNvPr id="12" name="Rettangolo 11"/>
          <p:cNvSpPr/>
          <p:nvPr/>
        </p:nvSpPr>
        <p:spPr>
          <a:xfrm>
            <a:off x="251520" y="3356992"/>
            <a:ext cx="3168352" cy="302433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La persona è razionalità</a:t>
            </a:r>
            <a:r>
              <a:rPr lang="it-IT" b="1" dirty="0">
                <a:solidFill>
                  <a:srgbClr val="FFFF00"/>
                </a:solidFill>
              </a:rPr>
              <a:t>, </a:t>
            </a:r>
            <a:r>
              <a:rPr lang="it-IT" dirty="0">
                <a:solidFill>
                  <a:srgbClr val="FFFF00"/>
                </a:solidFill>
              </a:rPr>
              <a:t>cioè è capace di elaborare pensieri, di scegliere il bene e il male, di esprime la sua capacità di </a:t>
            </a:r>
            <a:endParaRPr lang="it-IT" dirty="0" smtClean="0">
              <a:solidFill>
                <a:srgbClr val="FFFF00"/>
              </a:solidFill>
            </a:endParaRPr>
          </a:p>
          <a:p>
            <a:pPr algn="ctr"/>
            <a:r>
              <a:rPr lang="it-IT" dirty="0" smtClean="0">
                <a:solidFill>
                  <a:srgbClr val="FFFF00"/>
                </a:solidFill>
              </a:rPr>
              <a:t>autodeterminazione </a:t>
            </a:r>
            <a:r>
              <a:rPr lang="it-IT" dirty="0">
                <a:solidFill>
                  <a:srgbClr val="FFFF00"/>
                </a:solidFill>
              </a:rPr>
              <a:t>e la propria libera volontà. </a:t>
            </a:r>
            <a:endParaRPr lang="it-IT" dirty="0" smtClean="0">
              <a:solidFill>
                <a:srgbClr val="FFFF00"/>
              </a:solidFill>
            </a:endParaRPr>
          </a:p>
          <a:p>
            <a:pPr algn="ctr"/>
            <a:r>
              <a:rPr lang="it-IT" dirty="0" smtClean="0">
                <a:solidFill>
                  <a:srgbClr val="FFFF00"/>
                </a:solidFill>
              </a:rPr>
              <a:t>Ha </a:t>
            </a:r>
            <a:r>
              <a:rPr lang="it-IT" dirty="0">
                <a:solidFill>
                  <a:srgbClr val="FFFF00"/>
                </a:solidFill>
              </a:rPr>
              <a:t>una capacità etica a seconda del proprio credo ideologico e/o religioso. </a:t>
            </a:r>
          </a:p>
        </p:txBody>
      </p:sp>
      <p:cxnSp>
        <p:nvCxnSpPr>
          <p:cNvPr id="17" name="Connettore 2 16"/>
          <p:cNvCxnSpPr/>
          <p:nvPr/>
        </p:nvCxnSpPr>
        <p:spPr>
          <a:xfrm flipH="1">
            <a:off x="1907704" y="1772816"/>
            <a:ext cx="1944216" cy="158417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5220072" y="1700808"/>
            <a:ext cx="1872208" cy="16561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5724128" y="3356992"/>
            <a:ext cx="3168352" cy="3024336"/>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La persona è relazione </a:t>
            </a:r>
            <a:r>
              <a:rPr lang="it-IT" dirty="0">
                <a:solidFill>
                  <a:srgbClr val="FFFF00"/>
                </a:solidFill>
              </a:rPr>
              <a:t>e la relazionalità definisce la persona; la persona senza relazione muore. Nell’entrare in relazione con l’altro mette in gioco tutta se stessa nell’unità corpo e </a:t>
            </a:r>
            <a:r>
              <a:rPr lang="it-IT" dirty="0" smtClean="0">
                <a:solidFill>
                  <a:srgbClr val="FFFF00"/>
                </a:solidFill>
              </a:rPr>
              <a:t>psiche </a:t>
            </a:r>
            <a:r>
              <a:rPr lang="it-IT" dirty="0">
                <a:solidFill>
                  <a:srgbClr val="FFFF00"/>
                </a:solidFill>
              </a:rPr>
              <a:t>ed è responsabile dell’altro. La relazione diventa una interdipendenza. </a:t>
            </a:r>
          </a:p>
        </p:txBody>
      </p:sp>
      <p:pic>
        <p:nvPicPr>
          <p:cNvPr id="13" name="Picture 2" descr="C:\Users\Master\Desktop\as.jpg"/>
          <p:cNvPicPr>
            <a:picLocks noChangeAspect="1" noChangeArrowheads="1"/>
          </p:cNvPicPr>
          <p:nvPr/>
        </p:nvPicPr>
        <p:blipFill>
          <a:blip r:embed="rId3" cstate="print"/>
          <a:srcRect/>
          <a:stretch>
            <a:fillRect/>
          </a:stretch>
        </p:blipFill>
        <p:spPr bwMode="auto">
          <a:xfrm>
            <a:off x="3455679" y="2255400"/>
            <a:ext cx="2196441" cy="1461632"/>
          </a:xfrm>
          <a:prstGeom prst="rect">
            <a:avLst/>
          </a:prstGeom>
          <a:noFill/>
          <a:ln w="25400">
            <a:solidFill>
              <a:srgbClr val="FF0000"/>
            </a:solidFill>
          </a:ln>
        </p:spPr>
      </p:pic>
      <p:sp>
        <p:nvSpPr>
          <p:cNvPr id="11" name="Ovale 10"/>
          <p:cNvSpPr/>
          <p:nvPr/>
        </p:nvSpPr>
        <p:spPr>
          <a:xfrm>
            <a:off x="3779912" y="1484784"/>
            <a:ext cx="1512168"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heel(4)">
                                      <p:cBhvr>
                                        <p:cTn id="16" dur="2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ppt_w</p:attrName>
                                        </p:attrNameLst>
                                      </p:cBhvr>
                                      <p:tavLst>
                                        <p:tav tm="0">
                                          <p:val>
                                            <p:fltVal val="0"/>
                                          </p:val>
                                        </p:tav>
                                        <p:tav tm="100000">
                                          <p:val>
                                            <p:strVal val="#ppt_w"/>
                                          </p:val>
                                        </p:tav>
                                      </p:tavLst>
                                    </p:anim>
                                    <p:anim calcmode="lin" valueType="num">
                                      <p:cBhvr>
                                        <p:cTn id="42"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8C955B17-1051-4A67-9D3F-C9CEB441DD62}"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7</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Chiediamoci: </a:t>
            </a:r>
            <a:r>
              <a:rPr lang="it-IT" sz="2000" b="1" dirty="0">
                <a:solidFill>
                  <a:srgbClr val="0070C0"/>
                </a:solidFill>
              </a:rPr>
              <a:t>dove si colloca la sessualità?</a:t>
            </a:r>
          </a:p>
        </p:txBody>
      </p:sp>
      <p:sp>
        <p:nvSpPr>
          <p:cNvPr id="12" name="Rettangolo 11"/>
          <p:cNvSpPr/>
          <p:nvPr/>
        </p:nvSpPr>
        <p:spPr>
          <a:xfrm>
            <a:off x="251520" y="3645024"/>
            <a:ext cx="3528392" cy="28803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FF00"/>
                </a:solidFill>
              </a:rPr>
              <a:t>Una sessualità vissuta solo esclusivamente a livello corporeo definita solitamente con il termine sesso, determina la riduzione ad oggetto del proprio </a:t>
            </a:r>
            <a:r>
              <a:rPr lang="it-IT" dirty="0" smtClean="0">
                <a:solidFill>
                  <a:srgbClr val="FFFF00"/>
                </a:solidFill>
              </a:rPr>
              <a:t>corpo, </a:t>
            </a:r>
            <a:r>
              <a:rPr lang="it-IT" dirty="0">
                <a:solidFill>
                  <a:srgbClr val="FFFF00"/>
                </a:solidFill>
              </a:rPr>
              <a:t>ma anche del corpo del partner. Il corpo mi serve per raggiungere il piacere, quindi è il mezzo che uso per ottenerlo. </a:t>
            </a:r>
          </a:p>
        </p:txBody>
      </p:sp>
      <p:cxnSp>
        <p:nvCxnSpPr>
          <p:cNvPr id="17" name="Connettore 2 16"/>
          <p:cNvCxnSpPr>
            <a:stCxn id="11" idx="2"/>
          </p:cNvCxnSpPr>
          <p:nvPr/>
        </p:nvCxnSpPr>
        <p:spPr>
          <a:xfrm flipH="1">
            <a:off x="1907704" y="1664804"/>
            <a:ext cx="1944216" cy="19802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a:endCxn id="20" idx="0"/>
          </p:cNvCxnSpPr>
          <p:nvPr/>
        </p:nvCxnSpPr>
        <p:spPr>
          <a:xfrm>
            <a:off x="5292080" y="1628800"/>
            <a:ext cx="1872208" cy="20162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5436096" y="3645024"/>
            <a:ext cx="3456384" cy="28803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FF00"/>
                </a:solidFill>
              </a:rPr>
              <a:t>La persona per vivere in pienezza la propria sessualità è chiamata ad un cammino di progressione dall’istinto, dai bisogni per giungere a percepire e tendere a dare risposta ai desideri più profondi </a:t>
            </a:r>
            <a:r>
              <a:rPr lang="it-IT" dirty="0" smtClean="0">
                <a:solidFill>
                  <a:srgbClr val="FFFF00"/>
                </a:solidFill>
              </a:rPr>
              <a:t>della </a:t>
            </a:r>
            <a:r>
              <a:rPr lang="it-IT" dirty="0">
                <a:solidFill>
                  <a:srgbClr val="FFFF00"/>
                </a:solidFill>
              </a:rPr>
              <a:t>propria interiorità (desiderio del bello, del buono, del giusto). </a:t>
            </a:r>
          </a:p>
        </p:txBody>
      </p:sp>
      <p:pic>
        <p:nvPicPr>
          <p:cNvPr id="1027" name="Picture 3" descr="C:\Users\Master\Desktop\k.jpg"/>
          <p:cNvPicPr>
            <a:picLocks noChangeAspect="1" noChangeArrowheads="1"/>
          </p:cNvPicPr>
          <p:nvPr/>
        </p:nvPicPr>
        <p:blipFill>
          <a:blip r:embed="rId3" cstate="print"/>
          <a:srcRect/>
          <a:stretch>
            <a:fillRect/>
          </a:stretch>
        </p:blipFill>
        <p:spPr bwMode="auto">
          <a:xfrm>
            <a:off x="3419872" y="2253200"/>
            <a:ext cx="2304256" cy="1290384"/>
          </a:xfrm>
          <a:prstGeom prst="rect">
            <a:avLst/>
          </a:prstGeom>
          <a:noFill/>
          <a:ln w="25400">
            <a:solidFill>
              <a:srgbClr val="FF0000"/>
            </a:solidFill>
          </a:ln>
        </p:spPr>
      </p:pic>
      <p:sp>
        <p:nvSpPr>
          <p:cNvPr id="11" name="Ovale 10"/>
          <p:cNvSpPr/>
          <p:nvPr/>
        </p:nvSpPr>
        <p:spPr>
          <a:xfrm>
            <a:off x="3851920" y="1484784"/>
            <a:ext cx="144016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wheel(4)">
                                      <p:cBhvr>
                                        <p:cTn id="16" dur="20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animEffect transition="in" filter="fade">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BD87F51B-F657-4A79-BF6F-EA205F4CAABF}"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8</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La sessualità è:</a:t>
            </a:r>
            <a:endParaRPr lang="it-IT" sz="2000" b="1" dirty="0">
              <a:solidFill>
                <a:srgbClr val="0070C0"/>
              </a:solidFill>
            </a:endParaRPr>
          </a:p>
        </p:txBody>
      </p:sp>
      <p:sp>
        <p:nvSpPr>
          <p:cNvPr id="12" name="Rettangolo 11"/>
          <p:cNvSpPr/>
          <p:nvPr/>
        </p:nvSpPr>
        <p:spPr>
          <a:xfrm>
            <a:off x="251520" y="2780928"/>
            <a:ext cx="2736304" cy="28803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Comunicazione</a:t>
            </a:r>
            <a:r>
              <a:rPr lang="it-IT" dirty="0">
                <a:solidFill>
                  <a:srgbClr val="FFFF00"/>
                </a:solidFill>
              </a:rPr>
              <a:t>, è linguaggio che si esprime attraverso la corporeità. Un gesto, una carezza, un abbraccio, una stretta di mano, una </a:t>
            </a:r>
            <a:r>
              <a:rPr lang="it-IT" dirty="0" smtClean="0">
                <a:solidFill>
                  <a:srgbClr val="FFFF00"/>
                </a:solidFill>
              </a:rPr>
              <a:t>coccola, sono </a:t>
            </a:r>
            <a:r>
              <a:rPr lang="it-IT" dirty="0">
                <a:solidFill>
                  <a:srgbClr val="FFFF00"/>
                </a:solidFill>
              </a:rPr>
              <a:t>espressioni corporee della sessualità.</a:t>
            </a:r>
          </a:p>
        </p:txBody>
      </p:sp>
      <p:cxnSp>
        <p:nvCxnSpPr>
          <p:cNvPr id="17" name="Connettore 2 16"/>
          <p:cNvCxnSpPr>
            <a:stCxn id="13" idx="2"/>
          </p:cNvCxnSpPr>
          <p:nvPr/>
        </p:nvCxnSpPr>
        <p:spPr>
          <a:xfrm flipH="1">
            <a:off x="1907704" y="1700808"/>
            <a:ext cx="1944216" cy="100811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4499992" y="1556792"/>
            <a:ext cx="0" cy="19442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3347864" y="3573016"/>
            <a:ext cx="2448272" cy="2088232"/>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Un </a:t>
            </a:r>
            <a:r>
              <a:rPr lang="it-IT" sz="2000" b="1" dirty="0">
                <a:solidFill>
                  <a:srgbClr val="FFFF00"/>
                </a:solidFill>
              </a:rPr>
              <a:t>dono per amare</a:t>
            </a:r>
            <a:r>
              <a:rPr lang="it-IT" dirty="0">
                <a:solidFill>
                  <a:srgbClr val="FFFF00"/>
                </a:solidFill>
              </a:rPr>
              <a:t> che si esprime anche nella genitalità ed è un profondo incontro tra due persone, non un incontro tra due corpi. </a:t>
            </a:r>
          </a:p>
        </p:txBody>
      </p:sp>
      <p:sp>
        <p:nvSpPr>
          <p:cNvPr id="18" name="Rettangolo 17"/>
          <p:cNvSpPr/>
          <p:nvPr/>
        </p:nvSpPr>
        <p:spPr>
          <a:xfrm>
            <a:off x="6156176" y="2780928"/>
            <a:ext cx="2736304" cy="288032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FFFF00"/>
                </a:solidFill>
              </a:rPr>
              <a:t>Unitarietà </a:t>
            </a:r>
            <a:r>
              <a:rPr lang="it-IT" sz="2000" b="1" dirty="0">
                <a:solidFill>
                  <a:srgbClr val="FFFF00"/>
                </a:solidFill>
              </a:rPr>
              <a:t>di intenti, di amore, di </a:t>
            </a:r>
            <a:r>
              <a:rPr lang="it-IT" sz="2000" b="1" dirty="0" smtClean="0">
                <a:solidFill>
                  <a:srgbClr val="FFFF00"/>
                </a:solidFill>
              </a:rPr>
              <a:t>progetti. </a:t>
            </a:r>
            <a:r>
              <a:rPr lang="it-IT" dirty="0">
                <a:solidFill>
                  <a:srgbClr val="FFFF00"/>
                </a:solidFill>
              </a:rPr>
              <a:t>E’ evidente, dunque, quale profondità di significato assume la genitalità (ossia il rapporto sessuale) che rientra nella categoria ben più estesa della sessualità.</a:t>
            </a:r>
          </a:p>
        </p:txBody>
      </p:sp>
      <p:cxnSp>
        <p:nvCxnSpPr>
          <p:cNvPr id="19" name="Connettore 2 18"/>
          <p:cNvCxnSpPr>
            <a:stCxn id="13" idx="6"/>
          </p:cNvCxnSpPr>
          <p:nvPr/>
        </p:nvCxnSpPr>
        <p:spPr>
          <a:xfrm>
            <a:off x="5292080" y="1700808"/>
            <a:ext cx="2088232" cy="100811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Ovale 12"/>
          <p:cNvSpPr/>
          <p:nvPr/>
        </p:nvSpPr>
        <p:spPr>
          <a:xfrm>
            <a:off x="3851920" y="1484784"/>
            <a:ext cx="144016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0" grpId="0" animBg="1"/>
      <p:bldP spid="18"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rmAutofit/>
          </a:bodyPr>
          <a:lstStyle/>
          <a:p>
            <a:pPr algn="ctr"/>
            <a:r>
              <a:rPr lang="it-IT" sz="4000" dirty="0" smtClean="0">
                <a:solidFill>
                  <a:srgbClr val="FFFF00"/>
                </a:solidFill>
              </a:rPr>
              <a:t>LA SESSUALITA’ SPIEGATA AI RAGAZZI</a:t>
            </a:r>
            <a:endParaRPr lang="it-IT" sz="4000" dirty="0">
              <a:solidFill>
                <a:srgbClr val="FFFF00"/>
              </a:solidFill>
            </a:endParaRPr>
          </a:p>
        </p:txBody>
      </p:sp>
      <p:sp>
        <p:nvSpPr>
          <p:cNvPr id="8" name="Segnaposto data 7"/>
          <p:cNvSpPr>
            <a:spLocks noGrp="1"/>
          </p:cNvSpPr>
          <p:nvPr>
            <p:ph type="dt" sz="half" idx="10"/>
          </p:nvPr>
        </p:nvSpPr>
        <p:spPr/>
        <p:txBody>
          <a:bodyPr/>
          <a:lstStyle/>
          <a:p>
            <a:fld id="{0D2B0588-627B-4937-8A57-496AA4EC9A89}" type="datetime1">
              <a:rPr lang="it-IT" smtClean="0"/>
              <a:pPr/>
              <a:t>27/07/2022</a:t>
            </a:fld>
            <a:endParaRPr lang="it-IT"/>
          </a:p>
        </p:txBody>
      </p:sp>
      <p:sp>
        <p:nvSpPr>
          <p:cNvPr id="9" name="Segnaposto numero diapositiva 8"/>
          <p:cNvSpPr>
            <a:spLocks noGrp="1"/>
          </p:cNvSpPr>
          <p:nvPr>
            <p:ph type="sldNum" sz="quarter" idx="12"/>
          </p:nvPr>
        </p:nvSpPr>
        <p:spPr/>
        <p:txBody>
          <a:bodyPr/>
          <a:lstStyle/>
          <a:p>
            <a:fld id="{1DD1764C-84AA-439F-85E9-949B4B71F131}" type="slidenum">
              <a:rPr lang="it-IT" smtClean="0"/>
              <a:pPr/>
              <a:t>9</a:t>
            </a:fld>
            <a:endParaRPr lang="it-IT"/>
          </a:p>
        </p:txBody>
      </p:sp>
      <p:sp>
        <p:nvSpPr>
          <p:cNvPr id="10" name="CasellaDiTesto 9"/>
          <p:cNvSpPr txBox="1"/>
          <p:nvPr/>
        </p:nvSpPr>
        <p:spPr>
          <a:xfrm>
            <a:off x="251520" y="1052736"/>
            <a:ext cx="8640960" cy="400110"/>
          </a:xfrm>
          <a:prstGeom prst="rect">
            <a:avLst/>
          </a:prstGeom>
          <a:solidFill>
            <a:schemeClr val="accent3">
              <a:lumMod val="40000"/>
              <a:lumOff val="60000"/>
            </a:schemeClr>
          </a:solidFill>
          <a:ln w="25400">
            <a:solidFill>
              <a:srgbClr val="0070C0"/>
            </a:solidFill>
          </a:ln>
        </p:spPr>
        <p:txBody>
          <a:bodyPr wrap="square" rtlCol="0">
            <a:spAutoFit/>
          </a:bodyPr>
          <a:lstStyle/>
          <a:p>
            <a:pPr algn="ctr"/>
            <a:r>
              <a:rPr lang="it-IT" sz="2000" b="1" dirty="0" smtClean="0">
                <a:solidFill>
                  <a:srgbClr val="0070C0"/>
                </a:solidFill>
              </a:rPr>
              <a:t>Le tre dimensioni della sessualità</a:t>
            </a:r>
            <a:endParaRPr lang="it-IT" sz="2000" b="1" dirty="0">
              <a:solidFill>
                <a:srgbClr val="0070C0"/>
              </a:solidFill>
            </a:endParaRPr>
          </a:p>
        </p:txBody>
      </p:sp>
      <p:sp>
        <p:nvSpPr>
          <p:cNvPr id="18" name="Rettangolo 17"/>
          <p:cNvSpPr/>
          <p:nvPr/>
        </p:nvSpPr>
        <p:spPr>
          <a:xfrm>
            <a:off x="3851920" y="1844824"/>
            <a:ext cx="5040560" cy="72008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rgbClr val="FFFF00"/>
                </a:solidFill>
              </a:rPr>
              <a:t>Relazione profonda</a:t>
            </a:r>
            <a:endParaRPr lang="it-IT" sz="3200" b="1" dirty="0">
              <a:solidFill>
                <a:srgbClr val="FFFF00"/>
              </a:solidFill>
            </a:endParaRPr>
          </a:p>
        </p:txBody>
      </p:sp>
      <p:sp>
        <p:nvSpPr>
          <p:cNvPr id="13" name="Freccia a destra 12"/>
          <p:cNvSpPr/>
          <p:nvPr/>
        </p:nvSpPr>
        <p:spPr>
          <a:xfrm>
            <a:off x="251520" y="1628800"/>
            <a:ext cx="3312368" cy="108012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3200" dirty="0" smtClean="0"/>
              <a:t>UNITIVA</a:t>
            </a:r>
            <a:endParaRPr lang="it-IT" sz="3200" dirty="0"/>
          </a:p>
        </p:txBody>
      </p:sp>
      <p:sp>
        <p:nvSpPr>
          <p:cNvPr id="14" name="Freccia a destra 13"/>
          <p:cNvSpPr/>
          <p:nvPr/>
        </p:nvSpPr>
        <p:spPr>
          <a:xfrm>
            <a:off x="251520" y="2852936"/>
            <a:ext cx="3384376" cy="1152128"/>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3200" dirty="0" smtClean="0"/>
              <a:t>PROCRETIVA</a:t>
            </a:r>
            <a:endParaRPr lang="it-IT" sz="3200" dirty="0"/>
          </a:p>
        </p:txBody>
      </p:sp>
      <p:sp>
        <p:nvSpPr>
          <p:cNvPr id="15" name="Freccia a destra 14"/>
          <p:cNvSpPr/>
          <p:nvPr/>
        </p:nvSpPr>
        <p:spPr>
          <a:xfrm>
            <a:off x="251520" y="4149080"/>
            <a:ext cx="3384376" cy="1152128"/>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3200" dirty="0" smtClean="0"/>
              <a:t>PIACEVOLE</a:t>
            </a:r>
            <a:endParaRPr lang="it-IT" sz="3200" dirty="0"/>
          </a:p>
        </p:txBody>
      </p:sp>
      <p:sp>
        <p:nvSpPr>
          <p:cNvPr id="16" name="Rettangolo 15"/>
          <p:cNvSpPr/>
          <p:nvPr/>
        </p:nvSpPr>
        <p:spPr>
          <a:xfrm>
            <a:off x="3851920" y="3068960"/>
            <a:ext cx="5040560" cy="72008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rgbClr val="FFFF00"/>
                </a:solidFill>
              </a:rPr>
              <a:t>Amore che dona vita</a:t>
            </a:r>
            <a:endParaRPr lang="it-IT" sz="3200" b="1" dirty="0">
              <a:solidFill>
                <a:srgbClr val="FFFF00"/>
              </a:solidFill>
            </a:endParaRPr>
          </a:p>
        </p:txBody>
      </p:sp>
      <p:sp>
        <p:nvSpPr>
          <p:cNvPr id="21" name="Rettangolo 20"/>
          <p:cNvSpPr/>
          <p:nvPr/>
        </p:nvSpPr>
        <p:spPr>
          <a:xfrm>
            <a:off x="3851920" y="4365104"/>
            <a:ext cx="5040560" cy="720080"/>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rgbClr val="FFFF00"/>
                </a:solidFill>
              </a:rPr>
              <a:t>Amore che dona gioia</a:t>
            </a:r>
            <a:endParaRPr lang="it-IT" sz="3200" b="1" dirty="0">
              <a:solidFill>
                <a:srgbClr val="FFFF00"/>
              </a:solidFill>
            </a:endParaRPr>
          </a:p>
        </p:txBody>
      </p:sp>
      <p:sp>
        <p:nvSpPr>
          <p:cNvPr id="22" name="CasellaDiTesto 21"/>
          <p:cNvSpPr txBox="1"/>
          <p:nvPr/>
        </p:nvSpPr>
        <p:spPr>
          <a:xfrm>
            <a:off x="251520" y="5445224"/>
            <a:ext cx="8640960" cy="1200329"/>
          </a:xfrm>
          <a:prstGeom prst="rect">
            <a:avLst/>
          </a:prstGeom>
          <a:solidFill>
            <a:schemeClr val="accent1"/>
          </a:solidFill>
          <a:ln w="25400">
            <a:solidFill>
              <a:srgbClr val="FF0000"/>
            </a:solidFill>
          </a:ln>
        </p:spPr>
        <p:txBody>
          <a:bodyPr wrap="square" rtlCol="0">
            <a:spAutoFit/>
          </a:bodyPr>
          <a:lstStyle/>
          <a:p>
            <a:pPr algn="ctr"/>
            <a:r>
              <a:rPr lang="it-IT" dirty="0">
                <a:solidFill>
                  <a:srgbClr val="FFFF00"/>
                </a:solidFill>
              </a:rPr>
              <a:t>Anche la persona che sceglie la via della </a:t>
            </a:r>
            <a:r>
              <a:rPr lang="it-IT" dirty="0" smtClean="0">
                <a:solidFill>
                  <a:srgbClr val="FFFF00"/>
                </a:solidFill>
              </a:rPr>
              <a:t>consacrazione religiosa vive </a:t>
            </a:r>
            <a:r>
              <a:rPr lang="it-IT" dirty="0">
                <a:solidFill>
                  <a:srgbClr val="FFFF00"/>
                </a:solidFill>
              </a:rPr>
              <a:t>la sessualità pur non esercitando l’aspetto genitale di essa e rivolge le proprie energie di amore verso tutti, in particolare verso i più deboli in uno stile di vita comunitario e fraterno. </a:t>
            </a:r>
            <a:endParaRPr lang="it-IT" dirty="0" smtClean="0">
              <a:solidFill>
                <a:srgbClr val="FFFF00"/>
              </a:solidFill>
            </a:endParaRPr>
          </a:p>
          <a:p>
            <a:pPr algn="ctr"/>
            <a:r>
              <a:rPr lang="it-IT" dirty="0" smtClean="0">
                <a:solidFill>
                  <a:srgbClr val="FFFF00"/>
                </a:solidFill>
              </a:rPr>
              <a:t>Dilata </a:t>
            </a:r>
            <a:r>
              <a:rPr lang="it-IT" dirty="0">
                <a:solidFill>
                  <a:srgbClr val="FFFF00"/>
                </a:solidFill>
              </a:rPr>
              <a:t>le proprie energie di amore ed è chiamata ad un amore verso tutti.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3"/>
                                        </p:tgtEl>
                                        <p:attrNameLst>
                                          <p:attrName>ppt_y</p:attrName>
                                        </p:attrNameLst>
                                      </p:cBhvr>
                                      <p:tavLst>
                                        <p:tav tm="0">
                                          <p:val>
                                            <p:strVal val="#ppt_y"/>
                                          </p:val>
                                        </p:tav>
                                        <p:tav tm="100000">
                                          <p:val>
                                            <p:strVal val="#ppt_y"/>
                                          </p:val>
                                        </p:tav>
                                      </p:tavLst>
                                    </p:anim>
                                    <p:anim calcmode="lin" valueType="num">
                                      <p:cBhvr>
                                        <p:cTn id="1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4"/>
                                        </p:tgtEl>
                                        <p:attrNameLst>
                                          <p:attrName>ppt_y</p:attrName>
                                        </p:attrNameLst>
                                      </p:cBhvr>
                                      <p:tavLst>
                                        <p:tav tm="0">
                                          <p:val>
                                            <p:strVal val="#ppt_y"/>
                                          </p:val>
                                        </p:tav>
                                        <p:tav tm="100000">
                                          <p:val>
                                            <p:strVal val="#ppt_y"/>
                                          </p:val>
                                        </p:tav>
                                      </p:tavLst>
                                    </p:anim>
                                    <p:anim calcmode="lin" valueType="num">
                                      <p:cBhvr>
                                        <p:cTn id="34"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5"/>
                                        </p:tgtEl>
                                        <p:attrNameLst>
                                          <p:attrName>ppt_y</p:attrName>
                                        </p:attrNameLst>
                                      </p:cBhvr>
                                      <p:tavLst>
                                        <p:tav tm="0">
                                          <p:val>
                                            <p:strVal val="#ppt_y"/>
                                          </p:val>
                                        </p:tav>
                                        <p:tav tm="100000">
                                          <p:val>
                                            <p:strVal val="#ppt_y"/>
                                          </p:val>
                                        </p:tav>
                                      </p:tavLst>
                                    </p:anim>
                                    <p:anim calcmode="lin" valueType="num">
                                      <p:cBhvr>
                                        <p:cTn id="50"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500" fill="hold"/>
                                        <p:tgtEl>
                                          <p:spTgt spid="21"/>
                                        </p:tgtEl>
                                        <p:attrNameLst>
                                          <p:attrName>ppt_w</p:attrName>
                                        </p:attrNameLst>
                                      </p:cBhvr>
                                      <p:tavLst>
                                        <p:tav tm="0">
                                          <p:val>
                                            <p:fltVal val="0"/>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animEffect transition="in" filter="fade">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fltVal val="0"/>
                                          </p:val>
                                        </p:tav>
                                        <p:tav tm="100000">
                                          <p:val>
                                            <p:strVal val="#ppt_h"/>
                                          </p:val>
                                        </p:tav>
                                      </p:tavLst>
                                    </p:anim>
                                    <p:animEffect transition="in" filter="fade">
                                      <p:cBhvr>
                                        <p:cTn id="6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3" grpId="0" animBg="1"/>
      <p:bldP spid="14" grpId="0" animBg="1"/>
      <p:bldP spid="15" grpId="0" animBg="1"/>
      <p:bldP spid="16" grpId="0" animBg="1"/>
      <p:bldP spid="21"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1074</TotalTime>
  <Words>3216</Words>
  <Application>Microsoft Office PowerPoint</Application>
  <PresentationFormat>Presentazione su schermo (4:3)</PresentationFormat>
  <Paragraphs>374</Paragraphs>
  <Slides>26</Slides>
  <Notes>26</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Equinozio</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lpstr>LA SESSUALITA’ SPIEGATA AI RAGAZZI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sessualità spiegata ai ragazzi</dc:title>
  <dc:creator>Francesco Cannizzaro</dc:creator>
  <cp:lastModifiedBy>Master</cp:lastModifiedBy>
  <cp:revision>123</cp:revision>
  <dcterms:created xsi:type="dcterms:W3CDTF">2019-09-17T09:23:29Z</dcterms:created>
  <dcterms:modified xsi:type="dcterms:W3CDTF">2022-07-27T14:48:01Z</dcterms:modified>
</cp:coreProperties>
</file>