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CEF470-54B2-4A24-8D08-D8A8EFF3FD7A}" type="datetimeFigureOut">
              <a:rPr lang="it-IT" smtClean="0"/>
              <a:pPr/>
              <a:t>27/07/2022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5F929D-DBE6-43A1-8C26-3E1020F50A6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10</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11</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12</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13</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14</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15</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16</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17</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18</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19</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20</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21</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22</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23</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24</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25</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26</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3</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4</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5</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6</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7</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8</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945F929D-DBE6-43A1-8C26-3E1020F50A6F}"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AF003DDF-9180-470A-88AC-CC8D5B1179F1}" type="datetime1">
              <a:rPr lang="it-IT" smtClean="0"/>
              <a:pPr/>
              <a:t>27/07/2022</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1DD1764C-84AA-439F-85E9-949B4B71F131}"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D74E831E-5C5D-46D0-AC8B-5E0956EEEEF9}" type="datetime1">
              <a:rPr lang="it-IT" smtClean="0"/>
              <a:pPr/>
              <a:t>27/07/2022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48FB9CC-D926-4CDF-A11D-D679EE026CB7}" type="datetime1">
              <a:rPr lang="it-IT" smtClean="0"/>
              <a:pPr/>
              <a:t>27/07/2022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BE69B6CE-6F5E-4566-A66B-1A5C4F1631BB}" type="datetime1">
              <a:rPr lang="it-IT" smtClean="0"/>
              <a:pPr/>
              <a:t>27/07/2022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7661B385-9A4D-496C-830C-D68172372E74}" type="datetime1">
              <a:rPr lang="it-IT" smtClean="0"/>
              <a:pPr/>
              <a:t>27/07/2022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DD1764C-84AA-439F-85E9-949B4B71F131}"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C81664BD-C022-4B63-808B-1EE3DA548434}" type="datetime1">
              <a:rPr lang="it-IT" smtClean="0"/>
              <a:pPr/>
              <a:t>27/07/2022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0126737C-8D5F-4387-B53D-DF6899DC12AE}" type="datetime1">
              <a:rPr lang="it-IT" smtClean="0"/>
              <a:pPr/>
              <a:t>27/07/2022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2327B61F-4F30-43D8-8A87-428889FE4967}" type="datetime1">
              <a:rPr lang="it-IT" smtClean="0"/>
              <a:pPr/>
              <a:t>27/07/2022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89CE0C7-8999-4FDB-90D9-7D84C956479C}" type="datetime1">
              <a:rPr lang="it-IT" smtClean="0"/>
              <a:pPr/>
              <a:t>27/07/2022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AA0BFFE0-B04B-4BD6-A0B6-7AEFFA17FC24}" type="datetime1">
              <a:rPr lang="it-IT" smtClean="0"/>
              <a:pPr/>
              <a:t>27/07/2022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DD1764C-84AA-439F-85E9-949B4B71F13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419E0B51-5D0B-4D2C-B7C4-464036E34E42}" type="datetime1">
              <a:rPr lang="it-IT" smtClean="0"/>
              <a:pPr/>
              <a:t>27/07/2022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1DD1764C-84AA-439F-85E9-949B4B71F131}"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71D219E-EE0D-4A2A-AFBD-E3B7763C0880}" type="datetime1">
              <a:rPr lang="it-IT" smtClean="0"/>
              <a:pPr/>
              <a:t>27/07/2022</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D1764C-84AA-439F-85E9-949B4B71F131}"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3" name="Sottotitolo 2"/>
          <p:cNvSpPr>
            <a:spLocks noGrp="1"/>
          </p:cNvSpPr>
          <p:nvPr>
            <p:ph type="subTitle" idx="1"/>
          </p:nvPr>
        </p:nvSpPr>
        <p:spPr>
          <a:xfrm>
            <a:off x="683568" y="5013176"/>
            <a:ext cx="7854696" cy="864096"/>
          </a:xfrm>
          <a:solidFill>
            <a:srgbClr val="FFFF00"/>
          </a:solidFill>
          <a:ln w="25400">
            <a:solidFill>
              <a:srgbClr val="FF0000"/>
            </a:solidFill>
          </a:ln>
        </p:spPr>
        <p:txBody>
          <a:bodyPr>
            <a:normAutofit fontScale="85000" lnSpcReduction="10000"/>
          </a:bodyPr>
          <a:lstStyle/>
          <a:p>
            <a:pPr algn="ctr"/>
            <a:r>
              <a:rPr lang="it-IT" sz="2000" b="1" dirty="0" smtClean="0">
                <a:solidFill>
                  <a:srgbClr val="0070C0"/>
                </a:solidFill>
              </a:rPr>
              <a:t>La sessualità è una componente fondamentale della persona che va educata. E’ un modo di essere, di relazionarsi e comunicare con gli altri, </a:t>
            </a:r>
          </a:p>
          <a:p>
            <a:pPr algn="ctr"/>
            <a:r>
              <a:rPr lang="it-IT" sz="2000" b="1" dirty="0" smtClean="0">
                <a:solidFill>
                  <a:srgbClr val="0070C0"/>
                </a:solidFill>
              </a:rPr>
              <a:t>di sentire, di esprimere e di vivere l’amore umano.</a:t>
            </a:r>
            <a:endParaRPr lang="it-IT" sz="2000" dirty="0">
              <a:solidFill>
                <a:srgbClr val="0070C0"/>
              </a:solidFill>
            </a:endParaRPr>
          </a:p>
        </p:txBody>
      </p:sp>
      <p:sp>
        <p:nvSpPr>
          <p:cNvPr id="4" name="CasellaDiTesto 3"/>
          <p:cNvSpPr txBox="1"/>
          <p:nvPr/>
        </p:nvSpPr>
        <p:spPr>
          <a:xfrm>
            <a:off x="683568" y="6093296"/>
            <a:ext cx="7848872" cy="338554"/>
          </a:xfrm>
          <a:prstGeom prst="rect">
            <a:avLst/>
          </a:prstGeom>
          <a:noFill/>
        </p:spPr>
        <p:txBody>
          <a:bodyPr wrap="square" rtlCol="0">
            <a:spAutoFit/>
          </a:bodyPr>
          <a:lstStyle/>
          <a:p>
            <a:pPr algn="ctr"/>
            <a:r>
              <a:rPr lang="it-IT" sz="1600" b="1" dirty="0" smtClean="0">
                <a:solidFill>
                  <a:schemeClr val="bg1"/>
                </a:solidFill>
              </a:rPr>
              <a:t>Prof. Francesco  Cannizzaro - Specialista in Pedagogia, Bioetica e Sessuologia</a:t>
            </a:r>
            <a:endParaRPr lang="it-IT" sz="1600" b="1" dirty="0">
              <a:solidFill>
                <a:schemeClr val="bg1"/>
              </a:solidFill>
            </a:endParaRPr>
          </a:p>
        </p:txBody>
      </p:sp>
      <p:sp>
        <p:nvSpPr>
          <p:cNvPr id="8" name="Segnaposto data 7"/>
          <p:cNvSpPr>
            <a:spLocks noGrp="1"/>
          </p:cNvSpPr>
          <p:nvPr>
            <p:ph type="dt" sz="half" idx="10"/>
          </p:nvPr>
        </p:nvSpPr>
        <p:spPr/>
        <p:txBody>
          <a:bodyPr/>
          <a:lstStyle/>
          <a:p>
            <a:fld id="{DD30BCE2-43FB-4B29-90D5-80B21E697178}"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a:t>
            </a:fld>
            <a:endParaRPr lang="it-IT"/>
          </a:p>
        </p:txBody>
      </p:sp>
      <p:pic>
        <p:nvPicPr>
          <p:cNvPr id="1026" name="Picture 2" descr="C:\Users\Master\Desktop\s1.jpg"/>
          <p:cNvPicPr>
            <a:picLocks noChangeAspect="1" noChangeArrowheads="1"/>
          </p:cNvPicPr>
          <p:nvPr/>
        </p:nvPicPr>
        <p:blipFill>
          <a:blip r:embed="rId3" cstate="print"/>
          <a:srcRect/>
          <a:stretch>
            <a:fillRect/>
          </a:stretch>
        </p:blipFill>
        <p:spPr bwMode="auto">
          <a:xfrm>
            <a:off x="1259632" y="1196752"/>
            <a:ext cx="6573491" cy="3456384"/>
          </a:xfrm>
          <a:prstGeom prst="rect">
            <a:avLst/>
          </a:prstGeom>
          <a:noFill/>
          <a:ln w="25400">
            <a:solidFill>
              <a:srgbClr val="0070C0"/>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A242D36D-2435-406C-8F12-95C573405508}"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10</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In che senso la persona è sessuata?</a:t>
            </a:r>
            <a:endParaRPr lang="it-IT" sz="2000" b="1" dirty="0">
              <a:solidFill>
                <a:srgbClr val="0070C0"/>
              </a:solidFill>
            </a:endParaRPr>
          </a:p>
        </p:txBody>
      </p:sp>
      <p:sp>
        <p:nvSpPr>
          <p:cNvPr id="18" name="Rettangolo 17"/>
          <p:cNvSpPr/>
          <p:nvPr/>
        </p:nvSpPr>
        <p:spPr>
          <a:xfrm>
            <a:off x="251520" y="1772816"/>
            <a:ext cx="8640960" cy="50405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smtClean="0">
                <a:solidFill>
                  <a:srgbClr val="FFFF00"/>
                </a:solidFill>
              </a:rPr>
              <a:t>Il </a:t>
            </a:r>
            <a:r>
              <a:rPr lang="it-IT" dirty="0">
                <a:solidFill>
                  <a:srgbClr val="FFFF00"/>
                </a:solidFill>
              </a:rPr>
              <a:t>bambino e la bambina sono sessuati già al momento del concepimento. </a:t>
            </a:r>
          </a:p>
        </p:txBody>
      </p:sp>
      <p:sp>
        <p:nvSpPr>
          <p:cNvPr id="17" name="Rettangolo 16"/>
          <p:cNvSpPr/>
          <p:nvPr/>
        </p:nvSpPr>
        <p:spPr>
          <a:xfrm>
            <a:off x="251520" y="2708920"/>
            <a:ext cx="8640960" cy="108012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solidFill>
                  <a:srgbClr val="FFFF00"/>
                </a:solidFill>
              </a:rPr>
              <a:t>Una vita che inizia nel momento della fecondazione quando l’unione </a:t>
            </a:r>
            <a:r>
              <a:rPr lang="it-IT" dirty="0" smtClean="0">
                <a:solidFill>
                  <a:srgbClr val="FFFF00"/>
                </a:solidFill>
              </a:rPr>
              <a:t>dei gameti (maschile </a:t>
            </a:r>
            <a:r>
              <a:rPr lang="it-IT" dirty="0">
                <a:solidFill>
                  <a:srgbClr val="FFFF00"/>
                </a:solidFill>
              </a:rPr>
              <a:t>e </a:t>
            </a:r>
            <a:r>
              <a:rPr lang="it-IT" dirty="0" smtClean="0">
                <a:solidFill>
                  <a:srgbClr val="FFFF00"/>
                </a:solidFill>
              </a:rPr>
              <a:t>femminile) </a:t>
            </a:r>
            <a:r>
              <a:rPr lang="it-IT" dirty="0">
                <a:solidFill>
                  <a:srgbClr val="FFFF00"/>
                </a:solidFill>
              </a:rPr>
              <a:t>dà luogo ad un evento assolutamente nuovo: </a:t>
            </a:r>
            <a:r>
              <a:rPr lang="it-IT" dirty="0" smtClean="0">
                <a:solidFill>
                  <a:srgbClr val="FFFF00"/>
                </a:solidFill>
              </a:rPr>
              <a:t>l’embrione umano, una </a:t>
            </a:r>
            <a:r>
              <a:rPr lang="it-IT" dirty="0">
                <a:solidFill>
                  <a:srgbClr val="FFFF00"/>
                </a:solidFill>
              </a:rPr>
              <a:t>combinazione di 23 cromosomi paterni e 23 materni </a:t>
            </a:r>
            <a:r>
              <a:rPr lang="it-IT" dirty="0" smtClean="0">
                <a:solidFill>
                  <a:srgbClr val="FFFF00"/>
                </a:solidFill>
              </a:rPr>
              <a:t>con un’identità </a:t>
            </a:r>
            <a:r>
              <a:rPr lang="it-IT" dirty="0">
                <a:solidFill>
                  <a:srgbClr val="FFFF00"/>
                </a:solidFill>
              </a:rPr>
              <a:t>unica ed </a:t>
            </a:r>
            <a:r>
              <a:rPr lang="it-IT" dirty="0" smtClean="0">
                <a:solidFill>
                  <a:srgbClr val="FFFF00"/>
                </a:solidFill>
              </a:rPr>
              <a:t>irripetibile. </a:t>
            </a:r>
            <a:endParaRPr lang="it-IT" dirty="0">
              <a:solidFill>
                <a:srgbClr val="FFFF00"/>
              </a:solidFill>
            </a:endParaRPr>
          </a:p>
        </p:txBody>
      </p:sp>
      <p:sp>
        <p:nvSpPr>
          <p:cNvPr id="19" name="Rettangolo 18"/>
          <p:cNvSpPr/>
          <p:nvPr/>
        </p:nvSpPr>
        <p:spPr>
          <a:xfrm>
            <a:off x="251520" y="4221088"/>
            <a:ext cx="8640960" cy="11521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solidFill>
                  <a:srgbClr val="FFFF00"/>
                </a:solidFill>
              </a:rPr>
              <a:t>Nell’arco di 2-3 giorni </a:t>
            </a:r>
            <a:r>
              <a:rPr lang="it-IT" dirty="0" smtClean="0">
                <a:solidFill>
                  <a:srgbClr val="FFFF00"/>
                </a:solidFill>
              </a:rPr>
              <a:t>dalla formazione dello </a:t>
            </a:r>
            <a:r>
              <a:rPr lang="it-IT" dirty="0">
                <a:solidFill>
                  <a:srgbClr val="FFFF00"/>
                </a:solidFill>
              </a:rPr>
              <a:t>zigote </a:t>
            </a:r>
            <a:r>
              <a:rPr lang="it-IT" dirty="0" smtClean="0">
                <a:solidFill>
                  <a:srgbClr val="FFFF00"/>
                </a:solidFill>
              </a:rPr>
              <a:t>inizia la </a:t>
            </a:r>
            <a:r>
              <a:rPr lang="it-IT" dirty="0">
                <a:solidFill>
                  <a:srgbClr val="FFFF00"/>
                </a:solidFill>
              </a:rPr>
              <a:t>divisione </a:t>
            </a:r>
            <a:r>
              <a:rPr lang="it-IT" dirty="0" smtClean="0">
                <a:solidFill>
                  <a:srgbClr val="FFFF00"/>
                </a:solidFill>
              </a:rPr>
              <a:t>cellulare, </a:t>
            </a:r>
            <a:r>
              <a:rPr lang="it-IT" dirty="0">
                <a:solidFill>
                  <a:srgbClr val="FFFF00"/>
                </a:solidFill>
              </a:rPr>
              <a:t>la costituzione della morula e contemporaneamente la discesa lungo la </a:t>
            </a:r>
            <a:r>
              <a:rPr lang="it-IT" dirty="0" smtClean="0">
                <a:solidFill>
                  <a:srgbClr val="FFFF00"/>
                </a:solidFill>
              </a:rPr>
              <a:t>tuba. Poi </a:t>
            </a:r>
            <a:r>
              <a:rPr lang="it-IT" dirty="0">
                <a:solidFill>
                  <a:srgbClr val="FFFF00"/>
                </a:solidFill>
              </a:rPr>
              <a:t>si costituisce la blastocisti e Il successivo impianto </a:t>
            </a:r>
            <a:r>
              <a:rPr lang="it-IT" dirty="0" smtClean="0">
                <a:solidFill>
                  <a:srgbClr val="FFFF00"/>
                </a:solidFill>
              </a:rPr>
              <a:t>nell’endometrio avverrà </a:t>
            </a:r>
            <a:r>
              <a:rPr lang="it-IT" dirty="0">
                <a:solidFill>
                  <a:srgbClr val="FFFF00"/>
                </a:solidFill>
              </a:rPr>
              <a:t>nei giorni successivi (3-5 giorni dopo la fecondazione). </a:t>
            </a:r>
          </a:p>
        </p:txBody>
      </p:sp>
      <p:sp>
        <p:nvSpPr>
          <p:cNvPr id="20" name="Rettangolo 19"/>
          <p:cNvSpPr/>
          <p:nvPr/>
        </p:nvSpPr>
        <p:spPr>
          <a:xfrm>
            <a:off x="251520" y="5877272"/>
            <a:ext cx="8640960" cy="64807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solidFill>
                  <a:srgbClr val="FFFF00"/>
                </a:solidFill>
              </a:rPr>
              <a:t>Nel momento della fecondazione è già partita la “macchina” che da quel momento in poi svolgerà il suo progetto di vita e si esprimerà, una volta nato, nella sua sessualità.</a:t>
            </a:r>
          </a:p>
        </p:txBody>
      </p:sp>
      <p:sp>
        <p:nvSpPr>
          <p:cNvPr id="11" name="Freccia in giù 10"/>
          <p:cNvSpPr/>
          <p:nvPr/>
        </p:nvSpPr>
        <p:spPr>
          <a:xfrm>
            <a:off x="3995936" y="2276872"/>
            <a:ext cx="720080"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giù 11"/>
          <p:cNvSpPr/>
          <p:nvPr/>
        </p:nvSpPr>
        <p:spPr>
          <a:xfrm>
            <a:off x="3995936" y="3789040"/>
            <a:ext cx="720080"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in giù 12"/>
          <p:cNvSpPr/>
          <p:nvPr/>
        </p:nvSpPr>
        <p:spPr>
          <a:xfrm>
            <a:off x="3995936" y="5445224"/>
            <a:ext cx="720080"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p:cTn id="30" dur="500" fill="hold"/>
                                        <p:tgtEl>
                                          <p:spTgt spid="17"/>
                                        </p:tgtEl>
                                        <p:attrNameLst>
                                          <p:attrName>ppt_w</p:attrName>
                                        </p:attrNameLst>
                                      </p:cBhvr>
                                      <p:tavLst>
                                        <p:tav tm="0">
                                          <p:val>
                                            <p:fltVal val="0"/>
                                          </p:val>
                                        </p:tav>
                                        <p:tav tm="100000">
                                          <p:val>
                                            <p:strVal val="#ppt_w"/>
                                          </p:val>
                                        </p:tav>
                                      </p:tavLst>
                                    </p:anim>
                                    <p:anim calcmode="lin" valueType="num">
                                      <p:cBhvr>
                                        <p:cTn id="31" dur="500" fill="hold"/>
                                        <p:tgtEl>
                                          <p:spTgt spid="17"/>
                                        </p:tgtEl>
                                        <p:attrNameLst>
                                          <p:attrName>ppt_h</p:attrName>
                                        </p:attrNameLst>
                                      </p:cBhvr>
                                      <p:tavLst>
                                        <p:tav tm="0">
                                          <p:val>
                                            <p:fltVal val="0"/>
                                          </p:val>
                                        </p:tav>
                                        <p:tav tm="100000">
                                          <p:val>
                                            <p:strVal val="#ppt_h"/>
                                          </p:val>
                                        </p:tav>
                                      </p:tavLst>
                                    </p:anim>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p:cTn id="44" dur="500" fill="hold"/>
                                        <p:tgtEl>
                                          <p:spTgt spid="19"/>
                                        </p:tgtEl>
                                        <p:attrNameLst>
                                          <p:attrName>ppt_w</p:attrName>
                                        </p:attrNameLst>
                                      </p:cBhvr>
                                      <p:tavLst>
                                        <p:tav tm="0">
                                          <p:val>
                                            <p:fltVal val="0"/>
                                          </p:val>
                                        </p:tav>
                                        <p:tav tm="100000">
                                          <p:val>
                                            <p:strVal val="#ppt_w"/>
                                          </p:val>
                                        </p:tav>
                                      </p:tavLst>
                                    </p:anim>
                                    <p:anim calcmode="lin" valueType="num">
                                      <p:cBhvr>
                                        <p:cTn id="45" dur="500" fill="hold"/>
                                        <p:tgtEl>
                                          <p:spTgt spid="19"/>
                                        </p:tgtEl>
                                        <p:attrNameLst>
                                          <p:attrName>ppt_h</p:attrName>
                                        </p:attrNameLst>
                                      </p:cBhvr>
                                      <p:tavLst>
                                        <p:tav tm="0">
                                          <p:val>
                                            <p:fltVal val="0"/>
                                          </p:val>
                                        </p:tav>
                                        <p:tav tm="100000">
                                          <p:val>
                                            <p:strVal val="#ppt_h"/>
                                          </p:val>
                                        </p:tav>
                                      </p:tavLst>
                                    </p:anim>
                                    <p:animEffect transition="in" filter="fade">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1000"/>
                                        <p:tgtEl>
                                          <p:spTgt spid="13"/>
                                        </p:tgtEl>
                                      </p:cBhvr>
                                    </p:animEffect>
                                    <p:anim calcmode="lin" valueType="num">
                                      <p:cBhvr>
                                        <p:cTn id="52" dur="1000" fill="hold"/>
                                        <p:tgtEl>
                                          <p:spTgt spid="13"/>
                                        </p:tgtEl>
                                        <p:attrNameLst>
                                          <p:attrName>ppt_x</p:attrName>
                                        </p:attrNameLst>
                                      </p:cBhvr>
                                      <p:tavLst>
                                        <p:tav tm="0">
                                          <p:val>
                                            <p:strVal val="#ppt_x"/>
                                          </p:val>
                                        </p:tav>
                                        <p:tav tm="100000">
                                          <p:val>
                                            <p:strVal val="#ppt_x"/>
                                          </p:val>
                                        </p:tav>
                                      </p:tavLst>
                                    </p:anim>
                                    <p:anim calcmode="lin" valueType="num">
                                      <p:cBhvr>
                                        <p:cTn id="5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3" presetClass="entr" presetSubtype="0"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7" grpId="0" animBg="1"/>
      <p:bldP spid="19" grpId="0" animBg="1"/>
      <p:bldP spid="2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E8584EB2-D1A8-4E72-A2AA-5F5D8EBCFEA9}"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11</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Cosa non è amore?</a:t>
            </a:r>
            <a:endParaRPr lang="it-IT" sz="2000" b="1" dirty="0">
              <a:solidFill>
                <a:srgbClr val="0070C0"/>
              </a:solidFill>
            </a:endParaRPr>
          </a:p>
        </p:txBody>
      </p:sp>
      <p:sp>
        <p:nvSpPr>
          <p:cNvPr id="18" name="Rettangolo 17"/>
          <p:cNvSpPr/>
          <p:nvPr/>
        </p:nvSpPr>
        <p:spPr>
          <a:xfrm>
            <a:off x="3563888" y="1844824"/>
            <a:ext cx="5328592"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it-IT" sz="1400" dirty="0" smtClean="0">
              <a:solidFill>
                <a:srgbClr val="FFFF00"/>
              </a:solidFill>
            </a:endParaRPr>
          </a:p>
          <a:p>
            <a:pPr lvl="0" algn="just"/>
            <a:endParaRPr lang="it-IT" sz="1600" dirty="0">
              <a:solidFill>
                <a:srgbClr val="FFFF00"/>
              </a:solidFill>
            </a:endParaRPr>
          </a:p>
          <a:p>
            <a:pPr lvl="0" algn="just"/>
            <a:r>
              <a:rPr lang="it-IT" dirty="0" smtClean="0">
                <a:solidFill>
                  <a:srgbClr val="FFFF00"/>
                </a:solidFill>
              </a:rPr>
              <a:t>Io amo te per me, io amo te perche mi piaci, io </a:t>
            </a:r>
            <a:r>
              <a:rPr lang="it-IT" dirty="0">
                <a:solidFill>
                  <a:srgbClr val="FFFF00"/>
                </a:solidFill>
              </a:rPr>
              <a:t>amo te perché mi sei </a:t>
            </a:r>
            <a:r>
              <a:rPr lang="it-IT" dirty="0" smtClean="0">
                <a:solidFill>
                  <a:srgbClr val="FFFF00"/>
                </a:solidFill>
              </a:rPr>
              <a:t>utile, io </a:t>
            </a:r>
            <a:r>
              <a:rPr lang="it-IT" dirty="0">
                <a:solidFill>
                  <a:srgbClr val="FFFF00"/>
                </a:solidFill>
              </a:rPr>
              <a:t>amo te </a:t>
            </a:r>
            <a:r>
              <a:rPr lang="it-IT" dirty="0" smtClean="0">
                <a:solidFill>
                  <a:srgbClr val="FFFF00"/>
                </a:solidFill>
              </a:rPr>
              <a:t>affinché anche </a:t>
            </a:r>
            <a:r>
              <a:rPr lang="it-IT" dirty="0">
                <a:solidFill>
                  <a:srgbClr val="FFFF00"/>
                </a:solidFill>
              </a:rPr>
              <a:t>tu mi ami.</a:t>
            </a:r>
          </a:p>
          <a:p>
            <a:endParaRPr lang="it-IT" dirty="0"/>
          </a:p>
          <a:p>
            <a:pPr lvl="0"/>
            <a:endParaRPr lang="it-IT" dirty="0"/>
          </a:p>
        </p:txBody>
      </p:sp>
      <p:sp>
        <p:nvSpPr>
          <p:cNvPr id="13" name="Freccia a destra 12"/>
          <p:cNvSpPr/>
          <p:nvPr/>
        </p:nvSpPr>
        <p:spPr>
          <a:xfrm>
            <a:off x="251520" y="1772816"/>
            <a:ext cx="3240360" cy="936104"/>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L’amore non è egoismo</a:t>
            </a:r>
            <a:endParaRPr lang="it-IT" b="1" dirty="0">
              <a:solidFill>
                <a:srgbClr val="FFFF00"/>
              </a:solidFill>
            </a:endParaRPr>
          </a:p>
        </p:txBody>
      </p:sp>
      <p:sp>
        <p:nvSpPr>
          <p:cNvPr id="14" name="Freccia a destra 13"/>
          <p:cNvSpPr/>
          <p:nvPr/>
        </p:nvSpPr>
        <p:spPr>
          <a:xfrm>
            <a:off x="251520" y="2924944"/>
            <a:ext cx="3240360"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L’amore non è strumentalizzazione</a:t>
            </a:r>
            <a:endParaRPr lang="it-IT" b="1" dirty="0">
              <a:solidFill>
                <a:srgbClr val="FFFF00"/>
              </a:solidFill>
            </a:endParaRPr>
          </a:p>
        </p:txBody>
      </p:sp>
      <p:sp>
        <p:nvSpPr>
          <p:cNvPr id="15" name="Freccia a destra 14"/>
          <p:cNvSpPr/>
          <p:nvPr/>
        </p:nvSpPr>
        <p:spPr>
          <a:xfrm>
            <a:off x="251520" y="4149080"/>
            <a:ext cx="3240360" cy="108012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L’amore non è una forza  sentimentale</a:t>
            </a:r>
            <a:endParaRPr lang="it-IT" b="1" dirty="0">
              <a:solidFill>
                <a:srgbClr val="FFFF00"/>
              </a:solidFill>
            </a:endParaRPr>
          </a:p>
        </p:txBody>
      </p:sp>
      <p:sp>
        <p:nvSpPr>
          <p:cNvPr id="16" name="Rettangolo 15"/>
          <p:cNvSpPr/>
          <p:nvPr/>
        </p:nvSpPr>
        <p:spPr>
          <a:xfrm>
            <a:off x="3563888" y="2924944"/>
            <a:ext cx="5328592" cy="11521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algn="just"/>
            <a:r>
              <a:rPr lang="it-IT" dirty="0" smtClean="0">
                <a:solidFill>
                  <a:srgbClr val="FFFF00"/>
                </a:solidFill>
              </a:rPr>
              <a:t>Tu </a:t>
            </a:r>
            <a:r>
              <a:rPr lang="it-IT" dirty="0">
                <a:solidFill>
                  <a:srgbClr val="FFFF00"/>
                </a:solidFill>
              </a:rPr>
              <a:t>sei un oggetto che mi </a:t>
            </a:r>
            <a:r>
              <a:rPr lang="it-IT" dirty="0" smtClean="0">
                <a:solidFill>
                  <a:srgbClr val="FFFF00"/>
                </a:solidFill>
              </a:rPr>
              <a:t>serve, </a:t>
            </a:r>
            <a:r>
              <a:rPr lang="it-IT" dirty="0">
                <a:solidFill>
                  <a:srgbClr val="FFFF00"/>
                </a:solidFill>
              </a:rPr>
              <a:t>t</a:t>
            </a:r>
            <a:r>
              <a:rPr lang="it-IT" dirty="0" smtClean="0">
                <a:solidFill>
                  <a:srgbClr val="FFFF00"/>
                </a:solidFill>
              </a:rPr>
              <a:t>u </a:t>
            </a:r>
            <a:r>
              <a:rPr lang="it-IT" dirty="0">
                <a:solidFill>
                  <a:srgbClr val="FFFF00"/>
                </a:solidFill>
              </a:rPr>
              <a:t>sei un mezzo che io </a:t>
            </a:r>
            <a:r>
              <a:rPr lang="it-IT" dirty="0" smtClean="0">
                <a:solidFill>
                  <a:srgbClr val="FFFF00"/>
                </a:solidFill>
              </a:rPr>
              <a:t>uso, </a:t>
            </a:r>
            <a:r>
              <a:rPr lang="it-IT" dirty="0">
                <a:solidFill>
                  <a:srgbClr val="FFFF00"/>
                </a:solidFill>
              </a:rPr>
              <a:t>t</a:t>
            </a:r>
            <a:r>
              <a:rPr lang="it-IT" dirty="0" smtClean="0">
                <a:solidFill>
                  <a:srgbClr val="FFFF00"/>
                </a:solidFill>
              </a:rPr>
              <a:t>u </a:t>
            </a:r>
            <a:r>
              <a:rPr lang="it-IT" dirty="0">
                <a:solidFill>
                  <a:srgbClr val="FFFF00"/>
                </a:solidFill>
              </a:rPr>
              <a:t>sei un giocattolo con cui io posso </a:t>
            </a:r>
            <a:r>
              <a:rPr lang="it-IT" dirty="0" smtClean="0">
                <a:solidFill>
                  <a:srgbClr val="FFFF00"/>
                </a:solidFill>
              </a:rPr>
              <a:t>divertirmi, </a:t>
            </a:r>
            <a:r>
              <a:rPr lang="it-IT" dirty="0">
                <a:solidFill>
                  <a:srgbClr val="FFFF00"/>
                </a:solidFill>
              </a:rPr>
              <a:t>t</a:t>
            </a:r>
            <a:r>
              <a:rPr lang="it-IT" dirty="0" smtClean="0">
                <a:solidFill>
                  <a:srgbClr val="FFFF00"/>
                </a:solidFill>
              </a:rPr>
              <a:t>u </a:t>
            </a:r>
            <a:r>
              <a:rPr lang="it-IT" dirty="0">
                <a:solidFill>
                  <a:srgbClr val="FFFF00"/>
                </a:solidFill>
              </a:rPr>
              <a:t>sei un idolo che desta in me vibrazioni di </a:t>
            </a:r>
            <a:r>
              <a:rPr lang="it-IT" dirty="0" smtClean="0">
                <a:solidFill>
                  <a:srgbClr val="FFFF00"/>
                </a:solidFill>
              </a:rPr>
              <a:t>gioia.</a:t>
            </a:r>
            <a:endParaRPr lang="it-IT" dirty="0">
              <a:solidFill>
                <a:srgbClr val="FFFF00"/>
              </a:solidFill>
            </a:endParaRP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21" name="Rettangolo 20"/>
          <p:cNvSpPr/>
          <p:nvPr/>
        </p:nvSpPr>
        <p:spPr>
          <a:xfrm>
            <a:off x="3563888" y="4293096"/>
            <a:ext cx="5328592"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solidFill>
                <a:srgbClr val="FFFF00"/>
              </a:solidFill>
            </a:endParaRPr>
          </a:p>
          <a:p>
            <a:pPr algn="just"/>
            <a:endParaRPr lang="it-IT" dirty="0" smtClean="0">
              <a:solidFill>
                <a:srgbClr val="FFFF00"/>
              </a:solidFill>
            </a:endParaRPr>
          </a:p>
          <a:p>
            <a:pPr algn="just"/>
            <a:r>
              <a:rPr lang="it-IT" dirty="0" smtClean="0">
                <a:solidFill>
                  <a:srgbClr val="FFFF00"/>
                </a:solidFill>
              </a:rPr>
              <a:t>Io </a:t>
            </a:r>
            <a:r>
              <a:rPr lang="it-IT" dirty="0">
                <a:solidFill>
                  <a:srgbClr val="FFFF00"/>
                </a:solidFill>
              </a:rPr>
              <a:t>ho preso una cotta per </a:t>
            </a:r>
            <a:r>
              <a:rPr lang="it-IT" dirty="0" smtClean="0">
                <a:solidFill>
                  <a:srgbClr val="FFFF00"/>
                </a:solidFill>
              </a:rPr>
              <a:t>te, </a:t>
            </a:r>
            <a:r>
              <a:rPr lang="it-IT" dirty="0">
                <a:solidFill>
                  <a:srgbClr val="FFFF00"/>
                </a:solidFill>
              </a:rPr>
              <a:t>i</a:t>
            </a:r>
            <a:r>
              <a:rPr lang="it-IT" dirty="0" smtClean="0">
                <a:solidFill>
                  <a:srgbClr val="FFFF00"/>
                </a:solidFill>
              </a:rPr>
              <a:t>o </a:t>
            </a:r>
            <a:r>
              <a:rPr lang="it-IT" dirty="0">
                <a:solidFill>
                  <a:srgbClr val="FFFF00"/>
                </a:solidFill>
              </a:rPr>
              <a:t>mi sono infatuato di </a:t>
            </a:r>
            <a:r>
              <a:rPr lang="it-IT" dirty="0" smtClean="0">
                <a:solidFill>
                  <a:srgbClr val="FFFF00"/>
                </a:solidFill>
              </a:rPr>
              <a:t>te, </a:t>
            </a:r>
            <a:r>
              <a:rPr lang="it-IT" dirty="0">
                <a:solidFill>
                  <a:srgbClr val="FFFF00"/>
                </a:solidFill>
              </a:rPr>
              <a:t>i</a:t>
            </a:r>
            <a:r>
              <a:rPr lang="it-IT" dirty="0" smtClean="0">
                <a:solidFill>
                  <a:srgbClr val="FFFF00"/>
                </a:solidFill>
              </a:rPr>
              <a:t>o </a:t>
            </a:r>
            <a:r>
              <a:rPr lang="it-IT" dirty="0">
                <a:solidFill>
                  <a:srgbClr val="FFFF00"/>
                </a:solidFill>
              </a:rPr>
              <a:t>provo una grande simpatia per </a:t>
            </a:r>
            <a:r>
              <a:rPr lang="it-IT" dirty="0" smtClean="0">
                <a:solidFill>
                  <a:srgbClr val="FFFF00"/>
                </a:solidFill>
              </a:rPr>
              <a:t>te, </a:t>
            </a:r>
            <a:r>
              <a:rPr lang="it-IT" dirty="0">
                <a:solidFill>
                  <a:srgbClr val="FFFF00"/>
                </a:solidFill>
              </a:rPr>
              <a:t>i</a:t>
            </a:r>
            <a:r>
              <a:rPr lang="it-IT" dirty="0" smtClean="0">
                <a:solidFill>
                  <a:srgbClr val="FFFF00"/>
                </a:solidFill>
              </a:rPr>
              <a:t>o </a:t>
            </a:r>
            <a:r>
              <a:rPr lang="it-IT" dirty="0">
                <a:solidFill>
                  <a:srgbClr val="FFFF00"/>
                </a:solidFill>
              </a:rPr>
              <a:t>sono innamorato di te</a:t>
            </a:r>
            <a:r>
              <a:rPr lang="it-IT" dirty="0" smtClean="0">
                <a:solidFill>
                  <a:srgbClr val="FFFF00"/>
                </a:solidFill>
              </a:rPr>
              <a:t>.</a:t>
            </a:r>
            <a:endParaRPr lang="it-IT" dirty="0">
              <a:solidFill>
                <a:srgbClr val="FFFF00"/>
              </a:solidFill>
            </a:endParaRPr>
          </a:p>
          <a:p>
            <a:endParaRPr lang="it-IT" dirty="0">
              <a:solidFill>
                <a:srgbClr val="FFFF00"/>
              </a:solidFill>
            </a:endParaRPr>
          </a:p>
          <a:p>
            <a:pPr lvl="0"/>
            <a:endParaRPr lang="it-IT" dirty="0">
              <a:solidFill>
                <a:srgbClr val="FFFF00"/>
              </a:solidFill>
            </a:endParaRPr>
          </a:p>
        </p:txBody>
      </p:sp>
      <p:sp>
        <p:nvSpPr>
          <p:cNvPr id="17" name="Freccia a destra 16"/>
          <p:cNvSpPr/>
          <p:nvPr/>
        </p:nvSpPr>
        <p:spPr>
          <a:xfrm>
            <a:off x="251520" y="5445224"/>
            <a:ext cx="3240360" cy="108012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L’amore non è una forza istintiva</a:t>
            </a:r>
            <a:endParaRPr lang="it-IT" b="1" dirty="0">
              <a:solidFill>
                <a:srgbClr val="FFFF00"/>
              </a:solidFill>
            </a:endParaRPr>
          </a:p>
        </p:txBody>
      </p:sp>
      <p:sp>
        <p:nvSpPr>
          <p:cNvPr id="19" name="Rettangolo 18"/>
          <p:cNvSpPr/>
          <p:nvPr/>
        </p:nvSpPr>
        <p:spPr>
          <a:xfrm>
            <a:off x="3563888" y="5589240"/>
            <a:ext cx="5328592"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solidFill>
                <a:srgbClr val="FFFF00"/>
              </a:solidFill>
            </a:endParaRPr>
          </a:p>
          <a:p>
            <a:pPr algn="just"/>
            <a:r>
              <a:rPr lang="it-IT" dirty="0" smtClean="0">
                <a:solidFill>
                  <a:srgbClr val="FFFF00"/>
                </a:solidFill>
              </a:rPr>
              <a:t>Io </a:t>
            </a:r>
            <a:r>
              <a:rPr lang="it-IT" dirty="0">
                <a:solidFill>
                  <a:srgbClr val="FFFF00"/>
                </a:solidFill>
              </a:rPr>
              <a:t>provo verso di te un forte impulso </a:t>
            </a:r>
            <a:r>
              <a:rPr lang="it-IT" dirty="0" smtClean="0">
                <a:solidFill>
                  <a:srgbClr val="FFFF00"/>
                </a:solidFill>
              </a:rPr>
              <a:t>istintuale, </a:t>
            </a:r>
            <a:r>
              <a:rPr lang="it-IT" dirty="0">
                <a:solidFill>
                  <a:srgbClr val="FFFF00"/>
                </a:solidFill>
              </a:rPr>
              <a:t>i</a:t>
            </a:r>
            <a:r>
              <a:rPr lang="it-IT" dirty="0" smtClean="0">
                <a:solidFill>
                  <a:srgbClr val="FFFF00"/>
                </a:solidFill>
              </a:rPr>
              <a:t>o </a:t>
            </a:r>
            <a:r>
              <a:rPr lang="it-IT" dirty="0">
                <a:solidFill>
                  <a:srgbClr val="FFFF00"/>
                </a:solidFill>
              </a:rPr>
              <a:t>sento un grande desiderio di </a:t>
            </a:r>
            <a:r>
              <a:rPr lang="it-IT" dirty="0" smtClean="0">
                <a:solidFill>
                  <a:srgbClr val="FFFF00"/>
                </a:solidFill>
              </a:rPr>
              <a:t>possederti, </a:t>
            </a:r>
            <a:r>
              <a:rPr lang="it-IT" dirty="0">
                <a:solidFill>
                  <a:srgbClr val="FFFF00"/>
                </a:solidFill>
              </a:rPr>
              <a:t>t</a:t>
            </a:r>
            <a:r>
              <a:rPr lang="it-IT" dirty="0" smtClean="0">
                <a:solidFill>
                  <a:srgbClr val="FFFF00"/>
                </a:solidFill>
              </a:rPr>
              <a:t>u </a:t>
            </a:r>
            <a:r>
              <a:rPr lang="it-IT" dirty="0">
                <a:solidFill>
                  <a:srgbClr val="FFFF00"/>
                </a:solidFill>
              </a:rPr>
              <a:t>sei un amante che provoca in me l’estasi dei sensi.</a:t>
            </a:r>
          </a:p>
          <a:p>
            <a:pPr lvl="0"/>
            <a:endParaRPr lang="it-IT"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3"/>
                                        </p:tgtEl>
                                        <p:attrNameLst>
                                          <p:attrName>ppt_y</p:attrName>
                                        </p:attrNameLst>
                                      </p:cBhvr>
                                      <p:tavLst>
                                        <p:tav tm="0">
                                          <p:val>
                                            <p:strVal val="#ppt_y"/>
                                          </p:val>
                                        </p:tav>
                                        <p:tav tm="100000">
                                          <p:val>
                                            <p:strVal val="#ppt_y"/>
                                          </p:val>
                                        </p:tav>
                                      </p:tavLst>
                                    </p:anim>
                                    <p:anim calcmode="lin" valueType="num">
                                      <p:cBhvr>
                                        <p:cTn id="18"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14"/>
                                        </p:tgtEl>
                                        <p:attrNameLst>
                                          <p:attrName>ppt_y</p:attrName>
                                        </p:attrNameLst>
                                      </p:cBhvr>
                                      <p:tavLst>
                                        <p:tav tm="0">
                                          <p:val>
                                            <p:strVal val="#ppt_y"/>
                                          </p:val>
                                        </p:tav>
                                        <p:tav tm="100000">
                                          <p:val>
                                            <p:strVal val="#ppt_y"/>
                                          </p:val>
                                        </p:tav>
                                      </p:tavLst>
                                    </p:anim>
                                    <p:anim calcmode="lin" valueType="num">
                                      <p:cBhvr>
                                        <p:cTn id="34"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500" fill="hold"/>
                                        <p:tgtEl>
                                          <p:spTgt spid="16"/>
                                        </p:tgtEl>
                                        <p:attrNameLst>
                                          <p:attrName>ppt_w</p:attrName>
                                        </p:attrNameLst>
                                      </p:cBhvr>
                                      <p:tavLst>
                                        <p:tav tm="0">
                                          <p:val>
                                            <p:fltVal val="0"/>
                                          </p:val>
                                        </p:tav>
                                        <p:tav tm="100000">
                                          <p:val>
                                            <p:strVal val="#ppt_w"/>
                                          </p:val>
                                        </p:tav>
                                      </p:tavLst>
                                    </p:anim>
                                    <p:anim calcmode="lin" valueType="num">
                                      <p:cBhvr>
                                        <p:cTn id="42" dur="500" fill="hold"/>
                                        <p:tgtEl>
                                          <p:spTgt spid="16"/>
                                        </p:tgtEl>
                                        <p:attrNameLst>
                                          <p:attrName>ppt_h</p:attrName>
                                        </p:attrNameLst>
                                      </p:cBhvr>
                                      <p:tavLst>
                                        <p:tav tm="0">
                                          <p:val>
                                            <p:fltVal val="0"/>
                                          </p:val>
                                        </p:tav>
                                        <p:tav tm="100000">
                                          <p:val>
                                            <p:strVal val="#ppt_h"/>
                                          </p:val>
                                        </p:tav>
                                      </p:tavLst>
                                    </p:anim>
                                    <p:animEffect transition="in" filter="fade">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5"/>
                                        </p:tgtEl>
                                        <p:attrNameLst>
                                          <p:attrName>ppt_y</p:attrName>
                                        </p:attrNameLst>
                                      </p:cBhvr>
                                      <p:tavLst>
                                        <p:tav tm="0">
                                          <p:val>
                                            <p:strVal val="#ppt_y"/>
                                          </p:val>
                                        </p:tav>
                                        <p:tav tm="100000">
                                          <p:val>
                                            <p:strVal val="#ppt_y"/>
                                          </p:val>
                                        </p:tav>
                                      </p:tavLst>
                                    </p:anim>
                                    <p:anim calcmode="lin" valueType="num">
                                      <p:cBhvr>
                                        <p:cTn id="50"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p:cTn id="57" dur="500" fill="hold"/>
                                        <p:tgtEl>
                                          <p:spTgt spid="21"/>
                                        </p:tgtEl>
                                        <p:attrNameLst>
                                          <p:attrName>ppt_w</p:attrName>
                                        </p:attrNameLst>
                                      </p:cBhvr>
                                      <p:tavLst>
                                        <p:tav tm="0">
                                          <p:val>
                                            <p:fltVal val="0"/>
                                          </p:val>
                                        </p:tav>
                                        <p:tav tm="100000">
                                          <p:val>
                                            <p:strVal val="#ppt_w"/>
                                          </p:val>
                                        </p:tav>
                                      </p:tavLst>
                                    </p:anim>
                                    <p:anim calcmode="lin" valueType="num">
                                      <p:cBhvr>
                                        <p:cTn id="58" dur="500" fill="hold"/>
                                        <p:tgtEl>
                                          <p:spTgt spid="21"/>
                                        </p:tgtEl>
                                        <p:attrNameLst>
                                          <p:attrName>ppt_h</p:attrName>
                                        </p:attrNameLst>
                                      </p:cBhvr>
                                      <p:tavLst>
                                        <p:tav tm="0">
                                          <p:val>
                                            <p:fltVal val="0"/>
                                          </p:val>
                                        </p:tav>
                                        <p:tav tm="100000">
                                          <p:val>
                                            <p:strVal val="#ppt_h"/>
                                          </p:val>
                                        </p:tav>
                                      </p:tavLst>
                                    </p:anim>
                                    <p:animEffect transition="in" filter="fade">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41" presetClass="entr" presetSubtype="0" fill="hold" grpId="0" nodeType="clickEffect">
                                  <p:stCondLst>
                                    <p:cond delay="0"/>
                                  </p:stCondLst>
                                  <p:iterate type="lt">
                                    <p:tmPct val="10000"/>
                                  </p:iterate>
                                  <p:childTnLst>
                                    <p:set>
                                      <p:cBhvr>
                                        <p:cTn id="63" dur="1" fill="hold">
                                          <p:stCondLst>
                                            <p:cond delay="0"/>
                                          </p:stCondLst>
                                        </p:cTn>
                                        <p:tgtEl>
                                          <p:spTgt spid="17"/>
                                        </p:tgtEl>
                                        <p:attrNameLst>
                                          <p:attrName>style.visibility</p:attrName>
                                        </p:attrNameLst>
                                      </p:cBhvr>
                                      <p:to>
                                        <p:strVal val="visible"/>
                                      </p:to>
                                    </p:set>
                                    <p:anim calcmode="lin" valueType="num">
                                      <p:cBhvr>
                                        <p:cTn id="64"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17"/>
                                        </p:tgtEl>
                                        <p:attrNameLst>
                                          <p:attrName>ppt_y</p:attrName>
                                        </p:attrNameLst>
                                      </p:cBhvr>
                                      <p:tavLst>
                                        <p:tav tm="0">
                                          <p:val>
                                            <p:strVal val="#ppt_y"/>
                                          </p:val>
                                        </p:tav>
                                        <p:tav tm="100000">
                                          <p:val>
                                            <p:strVal val="#ppt_y"/>
                                          </p:val>
                                        </p:tav>
                                      </p:tavLst>
                                    </p:anim>
                                    <p:anim calcmode="lin" valueType="num">
                                      <p:cBhvr>
                                        <p:cTn id="66"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17"/>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p:cTn id="73" dur="500" fill="hold"/>
                                        <p:tgtEl>
                                          <p:spTgt spid="19"/>
                                        </p:tgtEl>
                                        <p:attrNameLst>
                                          <p:attrName>ppt_w</p:attrName>
                                        </p:attrNameLst>
                                      </p:cBhvr>
                                      <p:tavLst>
                                        <p:tav tm="0">
                                          <p:val>
                                            <p:fltVal val="0"/>
                                          </p:val>
                                        </p:tav>
                                        <p:tav tm="100000">
                                          <p:val>
                                            <p:strVal val="#ppt_w"/>
                                          </p:val>
                                        </p:tav>
                                      </p:tavLst>
                                    </p:anim>
                                    <p:anim calcmode="lin" valueType="num">
                                      <p:cBhvr>
                                        <p:cTn id="74" dur="500" fill="hold"/>
                                        <p:tgtEl>
                                          <p:spTgt spid="19"/>
                                        </p:tgtEl>
                                        <p:attrNameLst>
                                          <p:attrName>ppt_h</p:attrName>
                                        </p:attrNameLst>
                                      </p:cBhvr>
                                      <p:tavLst>
                                        <p:tav tm="0">
                                          <p:val>
                                            <p:fltVal val="0"/>
                                          </p:val>
                                        </p:tav>
                                        <p:tav tm="100000">
                                          <p:val>
                                            <p:strVal val="#ppt_h"/>
                                          </p:val>
                                        </p:tav>
                                      </p:tavLst>
                                    </p:anim>
                                    <p:animEffect transition="in" filter="fade">
                                      <p:cBhvr>
                                        <p:cTn id="7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3" grpId="0" animBg="1"/>
      <p:bldP spid="14" grpId="0" animBg="1"/>
      <p:bldP spid="15" grpId="0" animBg="1"/>
      <p:bldP spid="16" grpId="0" animBg="1"/>
      <p:bldP spid="21" grpId="0" animBg="1"/>
      <p:bldP spid="17"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B1190668-B7FB-45E6-B7B9-8D0B5DACDCFD}"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12</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Cos’è  l’amore?</a:t>
            </a:r>
            <a:endParaRPr lang="it-IT" sz="2000" b="1" dirty="0">
              <a:solidFill>
                <a:srgbClr val="0070C0"/>
              </a:solidFill>
            </a:endParaRPr>
          </a:p>
        </p:txBody>
      </p:sp>
      <p:sp>
        <p:nvSpPr>
          <p:cNvPr id="18" name="Rettangolo 17"/>
          <p:cNvSpPr/>
          <p:nvPr/>
        </p:nvSpPr>
        <p:spPr>
          <a:xfrm>
            <a:off x="251520" y="1844824"/>
            <a:ext cx="8640960" cy="50405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it-IT" sz="1400" dirty="0" smtClean="0">
              <a:solidFill>
                <a:srgbClr val="FFFF00"/>
              </a:solidFill>
            </a:endParaRPr>
          </a:p>
          <a:p>
            <a:pPr algn="ctr"/>
            <a:endParaRPr lang="it-IT" sz="2400" dirty="0" smtClean="0">
              <a:solidFill>
                <a:srgbClr val="FFFF00"/>
              </a:solidFill>
            </a:endParaRPr>
          </a:p>
          <a:p>
            <a:pPr algn="ctr"/>
            <a:r>
              <a:rPr lang="it-IT" sz="2400" b="1" dirty="0" smtClean="0">
                <a:solidFill>
                  <a:srgbClr val="FFFF00"/>
                </a:solidFill>
              </a:rPr>
              <a:t>L’amore </a:t>
            </a:r>
            <a:r>
              <a:rPr lang="it-IT" sz="2400" b="1" dirty="0">
                <a:solidFill>
                  <a:srgbClr val="FFFF00"/>
                </a:solidFill>
              </a:rPr>
              <a:t>è una propulsione, una spinta di un </a:t>
            </a:r>
            <a:r>
              <a:rPr lang="it-IT" sz="2400" b="1" i="1" dirty="0">
                <a:solidFill>
                  <a:srgbClr val="FFFF00"/>
                </a:solidFill>
              </a:rPr>
              <a:t>io verso un tu.</a:t>
            </a:r>
            <a:endParaRPr lang="it-IT" sz="2400" b="1" dirty="0">
              <a:solidFill>
                <a:srgbClr val="FFFF00"/>
              </a:solidFill>
            </a:endParaRPr>
          </a:p>
          <a:p>
            <a:endParaRPr lang="it-IT" dirty="0"/>
          </a:p>
          <a:p>
            <a:pPr lvl="0"/>
            <a:endParaRPr lang="it-IT" dirty="0"/>
          </a:p>
        </p:txBody>
      </p:sp>
      <p:sp>
        <p:nvSpPr>
          <p:cNvPr id="16" name="Rettangolo 15"/>
          <p:cNvSpPr/>
          <p:nvPr/>
        </p:nvSpPr>
        <p:spPr>
          <a:xfrm>
            <a:off x="251520" y="4077072"/>
            <a:ext cx="2880320" cy="122413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ctr"/>
            <a:endParaRPr lang="it-IT" sz="1600" dirty="0" smtClean="0">
              <a:solidFill>
                <a:srgbClr val="FFFF00"/>
              </a:solidFill>
            </a:endParaRPr>
          </a:p>
          <a:p>
            <a:pPr lvl="0" algn="ctr"/>
            <a:r>
              <a:rPr lang="it-IT" sz="2400" b="1" dirty="0">
                <a:solidFill>
                  <a:srgbClr val="FFFF00"/>
                </a:solidFill>
              </a:rPr>
              <a:t>L’amore è donarsi per il bene di una </a:t>
            </a:r>
            <a:r>
              <a:rPr lang="it-IT" sz="2400" b="1" dirty="0" smtClean="0">
                <a:solidFill>
                  <a:srgbClr val="FFFF00"/>
                </a:solidFill>
              </a:rPr>
              <a:t>persona</a:t>
            </a:r>
            <a:endParaRPr lang="it-IT" sz="2000" b="1" dirty="0">
              <a:solidFill>
                <a:srgbClr val="FFFF00"/>
              </a:solidFill>
            </a:endParaRP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21" name="Rettangolo 20"/>
          <p:cNvSpPr/>
          <p:nvPr/>
        </p:nvSpPr>
        <p:spPr>
          <a:xfrm>
            <a:off x="3203848" y="4941168"/>
            <a:ext cx="2736304" cy="151216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2000" dirty="0" smtClean="0">
              <a:solidFill>
                <a:srgbClr val="FFFF00"/>
              </a:solidFill>
            </a:endParaRPr>
          </a:p>
          <a:p>
            <a:pPr lvl="0" algn="ctr"/>
            <a:r>
              <a:rPr lang="it-IT" sz="2400" b="1" dirty="0">
                <a:solidFill>
                  <a:srgbClr val="FFFF00"/>
                </a:solidFill>
              </a:rPr>
              <a:t>L’amore è vivere, sacrificarsi, dare la vita per il vero bene degli </a:t>
            </a:r>
            <a:r>
              <a:rPr lang="it-IT" sz="2400" b="1" dirty="0" smtClean="0">
                <a:solidFill>
                  <a:srgbClr val="FFFF00"/>
                </a:solidFill>
              </a:rPr>
              <a:t>altri</a:t>
            </a:r>
            <a:endParaRPr lang="it-IT" sz="2400" b="1" dirty="0">
              <a:solidFill>
                <a:srgbClr val="FFFF00"/>
              </a:solidFill>
            </a:endParaRPr>
          </a:p>
          <a:p>
            <a:endParaRPr lang="it-IT" dirty="0">
              <a:solidFill>
                <a:srgbClr val="FFFF00"/>
              </a:solidFill>
            </a:endParaRPr>
          </a:p>
          <a:p>
            <a:pPr lvl="0"/>
            <a:endParaRPr lang="it-IT" dirty="0">
              <a:solidFill>
                <a:srgbClr val="FFFF00"/>
              </a:solidFill>
            </a:endParaRPr>
          </a:p>
        </p:txBody>
      </p:sp>
      <p:sp>
        <p:nvSpPr>
          <p:cNvPr id="19" name="Rettangolo 18"/>
          <p:cNvSpPr/>
          <p:nvPr/>
        </p:nvSpPr>
        <p:spPr>
          <a:xfrm>
            <a:off x="6012160" y="4077072"/>
            <a:ext cx="2808312" cy="122413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solidFill>
                <a:srgbClr val="FFFF00"/>
              </a:solidFill>
            </a:endParaRPr>
          </a:p>
          <a:p>
            <a:pPr lvl="0" algn="ctr"/>
            <a:r>
              <a:rPr lang="it-IT" sz="2400" b="1" dirty="0">
                <a:solidFill>
                  <a:srgbClr val="FFFF00"/>
                </a:solidFill>
              </a:rPr>
              <a:t>L’amore è aiutare le persone a </a:t>
            </a:r>
            <a:r>
              <a:rPr lang="it-IT" sz="2400" b="1" dirty="0" smtClean="0">
                <a:solidFill>
                  <a:srgbClr val="FFFF00"/>
                </a:solidFill>
              </a:rPr>
              <a:t>costruirsi</a:t>
            </a:r>
            <a:endParaRPr lang="it-IT" sz="2400" b="1" dirty="0">
              <a:solidFill>
                <a:srgbClr val="FFFF00"/>
              </a:solidFill>
            </a:endParaRPr>
          </a:p>
          <a:p>
            <a:pPr lvl="0"/>
            <a:endParaRPr lang="it-IT" dirty="0">
              <a:solidFill>
                <a:srgbClr val="FFFF00"/>
              </a:solidFill>
            </a:endParaRPr>
          </a:p>
        </p:txBody>
      </p:sp>
      <p:cxnSp>
        <p:nvCxnSpPr>
          <p:cNvPr id="22" name="Connettore 2 21"/>
          <p:cNvCxnSpPr/>
          <p:nvPr/>
        </p:nvCxnSpPr>
        <p:spPr>
          <a:xfrm flipH="1">
            <a:off x="1835696" y="2492896"/>
            <a:ext cx="2376264" cy="144016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a:off x="4499992" y="2564904"/>
            <a:ext cx="0" cy="230425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a:off x="4716016" y="2492896"/>
            <a:ext cx="2448272" cy="144016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Ovale 12"/>
          <p:cNvSpPr/>
          <p:nvPr/>
        </p:nvSpPr>
        <p:spPr>
          <a:xfrm>
            <a:off x="4067944" y="2420888"/>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3" presetClass="entr" presetSubtype="16"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 calcmode="lin" valueType="num">
                                      <p:cBhvr>
                                        <p:cTn id="30" dur="500" fill="hold"/>
                                        <p:tgtEl>
                                          <p:spTgt spid="22"/>
                                        </p:tgtEl>
                                        <p:attrNameLst>
                                          <p:attrName>ppt_w</p:attrName>
                                        </p:attrNameLst>
                                      </p:cBhvr>
                                      <p:tavLst>
                                        <p:tav tm="0">
                                          <p:val>
                                            <p:fltVal val="0"/>
                                          </p:val>
                                        </p:tav>
                                        <p:tav tm="100000">
                                          <p:val>
                                            <p:strVal val="#ppt_w"/>
                                          </p:val>
                                        </p:tav>
                                      </p:tavLst>
                                    </p:anim>
                                    <p:anim calcmode="lin" valueType="num">
                                      <p:cBhvr>
                                        <p:cTn id="31"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p:cTn id="36" dur="500" fill="hold"/>
                                        <p:tgtEl>
                                          <p:spTgt spid="16"/>
                                        </p:tgtEl>
                                        <p:attrNameLst>
                                          <p:attrName>ppt_w</p:attrName>
                                        </p:attrNameLst>
                                      </p:cBhvr>
                                      <p:tavLst>
                                        <p:tav tm="0">
                                          <p:val>
                                            <p:fltVal val="0"/>
                                          </p:val>
                                        </p:tav>
                                        <p:tav tm="100000">
                                          <p:val>
                                            <p:strVal val="#ppt_w"/>
                                          </p:val>
                                        </p:tav>
                                      </p:tavLst>
                                    </p:anim>
                                    <p:anim calcmode="lin" valueType="num">
                                      <p:cBhvr>
                                        <p:cTn id="37" dur="500" fill="hold"/>
                                        <p:tgtEl>
                                          <p:spTgt spid="16"/>
                                        </p:tgtEl>
                                        <p:attrNameLst>
                                          <p:attrName>ppt_h</p:attrName>
                                        </p:attrNameLst>
                                      </p:cBhvr>
                                      <p:tavLst>
                                        <p:tav tm="0">
                                          <p:val>
                                            <p:fltVal val="0"/>
                                          </p:val>
                                        </p:tav>
                                        <p:tav tm="100000">
                                          <p:val>
                                            <p:strVal val="#ppt_h"/>
                                          </p:val>
                                        </p:tav>
                                      </p:tavLst>
                                    </p:anim>
                                    <p:animEffect transition="in" filter="fade">
                                      <p:cBhvr>
                                        <p:cTn id="38" dur="5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1000"/>
                                        <p:tgtEl>
                                          <p:spTgt spid="23"/>
                                        </p:tgtEl>
                                      </p:cBhvr>
                                    </p:animEffect>
                                    <p:anim calcmode="lin" valueType="num">
                                      <p:cBhvr>
                                        <p:cTn id="44" dur="1000" fill="hold"/>
                                        <p:tgtEl>
                                          <p:spTgt spid="23"/>
                                        </p:tgtEl>
                                        <p:attrNameLst>
                                          <p:attrName>ppt_x</p:attrName>
                                        </p:attrNameLst>
                                      </p:cBhvr>
                                      <p:tavLst>
                                        <p:tav tm="0">
                                          <p:val>
                                            <p:strVal val="#ppt_x"/>
                                          </p:val>
                                        </p:tav>
                                        <p:tav tm="100000">
                                          <p:val>
                                            <p:strVal val="#ppt_x"/>
                                          </p:val>
                                        </p:tav>
                                      </p:tavLst>
                                    </p:anim>
                                    <p:anim calcmode="lin" valueType="num">
                                      <p:cBhvr>
                                        <p:cTn id="4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p:cTn id="50" dur="500" fill="hold"/>
                                        <p:tgtEl>
                                          <p:spTgt spid="21"/>
                                        </p:tgtEl>
                                        <p:attrNameLst>
                                          <p:attrName>ppt_w</p:attrName>
                                        </p:attrNameLst>
                                      </p:cBhvr>
                                      <p:tavLst>
                                        <p:tav tm="0">
                                          <p:val>
                                            <p:fltVal val="0"/>
                                          </p:val>
                                        </p:tav>
                                        <p:tav tm="100000">
                                          <p:val>
                                            <p:strVal val="#ppt_w"/>
                                          </p:val>
                                        </p:tav>
                                      </p:tavLst>
                                    </p:anim>
                                    <p:anim calcmode="lin" valueType="num">
                                      <p:cBhvr>
                                        <p:cTn id="51" dur="500" fill="hold"/>
                                        <p:tgtEl>
                                          <p:spTgt spid="21"/>
                                        </p:tgtEl>
                                        <p:attrNameLst>
                                          <p:attrName>ppt_h</p:attrName>
                                        </p:attrNameLst>
                                      </p:cBhvr>
                                      <p:tavLst>
                                        <p:tav tm="0">
                                          <p:val>
                                            <p:fltVal val="0"/>
                                          </p:val>
                                        </p:tav>
                                        <p:tav tm="100000">
                                          <p:val>
                                            <p:strVal val="#ppt_h"/>
                                          </p:val>
                                        </p:tav>
                                      </p:tavLst>
                                    </p:anim>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23" presetClass="entr" presetSubtype="16"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500" fill="hold"/>
                                        <p:tgtEl>
                                          <p:spTgt spid="24"/>
                                        </p:tgtEl>
                                        <p:attrNameLst>
                                          <p:attrName>ppt_w</p:attrName>
                                        </p:attrNameLst>
                                      </p:cBhvr>
                                      <p:tavLst>
                                        <p:tav tm="0">
                                          <p:val>
                                            <p:fltVal val="0"/>
                                          </p:val>
                                        </p:tav>
                                        <p:tav tm="100000">
                                          <p:val>
                                            <p:strVal val="#ppt_w"/>
                                          </p:val>
                                        </p:tav>
                                      </p:tavLst>
                                    </p:anim>
                                    <p:anim calcmode="lin" valueType="num">
                                      <p:cBhvr>
                                        <p:cTn id="58" dur="500" fill="hold"/>
                                        <p:tgtEl>
                                          <p:spTgt spid="24"/>
                                        </p:tgtEl>
                                        <p:attrNameLst>
                                          <p:attrName>ppt_h</p:attrName>
                                        </p:attrNameLst>
                                      </p:cBhvr>
                                      <p:tavLst>
                                        <p:tav tm="0">
                                          <p:val>
                                            <p:fltVal val="0"/>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p:cTn id="63" dur="500" fill="hold"/>
                                        <p:tgtEl>
                                          <p:spTgt spid="19"/>
                                        </p:tgtEl>
                                        <p:attrNameLst>
                                          <p:attrName>ppt_w</p:attrName>
                                        </p:attrNameLst>
                                      </p:cBhvr>
                                      <p:tavLst>
                                        <p:tav tm="0">
                                          <p:val>
                                            <p:fltVal val="0"/>
                                          </p:val>
                                        </p:tav>
                                        <p:tav tm="100000">
                                          <p:val>
                                            <p:strVal val="#ppt_w"/>
                                          </p:val>
                                        </p:tav>
                                      </p:tavLst>
                                    </p:anim>
                                    <p:anim calcmode="lin" valueType="num">
                                      <p:cBhvr>
                                        <p:cTn id="64" dur="500" fill="hold"/>
                                        <p:tgtEl>
                                          <p:spTgt spid="19"/>
                                        </p:tgtEl>
                                        <p:attrNameLst>
                                          <p:attrName>ppt_h</p:attrName>
                                        </p:attrNameLst>
                                      </p:cBhvr>
                                      <p:tavLst>
                                        <p:tav tm="0">
                                          <p:val>
                                            <p:fltVal val="0"/>
                                          </p:val>
                                        </p:tav>
                                        <p:tav tm="100000">
                                          <p:val>
                                            <p:strVal val="#ppt_h"/>
                                          </p:val>
                                        </p:tav>
                                      </p:tavLst>
                                    </p:anim>
                                    <p:animEffect transition="in" filter="fade">
                                      <p:cBhvr>
                                        <p:cTn id="6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6" grpId="0" animBg="1"/>
      <p:bldP spid="21" grpId="0" animBg="1"/>
      <p:bldP spid="19"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719C80B1-D232-4658-B392-71FA0FBF30BB}" type="datetime1">
              <a:rPr lang="it-IT" smtClean="0"/>
              <a:pPr/>
              <a:t>27/07/2022</a:t>
            </a:fld>
            <a:endParaRPr lang="it-IT" dirty="0"/>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13</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I 3 livelli dell’amore</a:t>
            </a:r>
            <a:endParaRPr lang="it-IT" sz="2000" b="1" dirty="0">
              <a:solidFill>
                <a:srgbClr val="0070C0"/>
              </a:solidFill>
            </a:endParaRPr>
          </a:p>
        </p:txBody>
      </p:sp>
      <p:sp>
        <p:nvSpPr>
          <p:cNvPr id="18" name="Rettangolo 17"/>
          <p:cNvSpPr/>
          <p:nvPr/>
        </p:nvSpPr>
        <p:spPr>
          <a:xfrm>
            <a:off x="971600" y="1700808"/>
            <a:ext cx="1440160" cy="50405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it-IT" sz="1400" dirty="0" smtClean="0">
              <a:solidFill>
                <a:srgbClr val="FFFF00"/>
              </a:solidFill>
            </a:endParaRPr>
          </a:p>
          <a:p>
            <a:pPr algn="ctr"/>
            <a:endParaRPr lang="it-IT" sz="2400" dirty="0" smtClean="0">
              <a:solidFill>
                <a:srgbClr val="FFFF00"/>
              </a:solidFill>
            </a:endParaRPr>
          </a:p>
          <a:p>
            <a:pPr algn="ctr"/>
            <a:r>
              <a:rPr lang="it-IT" sz="2400" dirty="0" smtClean="0">
                <a:solidFill>
                  <a:srgbClr val="FFFF00"/>
                </a:solidFill>
              </a:rPr>
              <a:t>Eros</a:t>
            </a:r>
            <a:endParaRPr lang="it-IT" sz="2400" dirty="0">
              <a:solidFill>
                <a:srgbClr val="FFFF00"/>
              </a:solidFill>
            </a:endParaRPr>
          </a:p>
          <a:p>
            <a:endParaRPr lang="it-IT" dirty="0"/>
          </a:p>
          <a:p>
            <a:pPr lvl="0"/>
            <a:endParaRPr lang="it-IT" dirty="0"/>
          </a:p>
        </p:txBody>
      </p:sp>
      <p:sp>
        <p:nvSpPr>
          <p:cNvPr id="16" name="Rettangolo 15"/>
          <p:cNvSpPr/>
          <p:nvPr/>
        </p:nvSpPr>
        <p:spPr>
          <a:xfrm>
            <a:off x="251520" y="2924944"/>
            <a:ext cx="2880320" cy="216024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sz="1600" b="1" dirty="0" smtClean="0">
                <a:solidFill>
                  <a:srgbClr val="FFFF00"/>
                </a:solidFill>
              </a:rPr>
              <a:t>EROS </a:t>
            </a:r>
            <a:r>
              <a:rPr lang="it-IT" sz="1600" dirty="0" smtClean="0">
                <a:solidFill>
                  <a:srgbClr val="FFFF00"/>
                </a:solidFill>
              </a:rPr>
              <a:t>(Io &gt; Altro): Amore sensuale caratterizzato dal voler possedere l'altro (Sensualità). Io voglio possedere te perché sei mio. "Voglio esclusivamente il mio bene".</a:t>
            </a:r>
            <a:endParaRPr lang="it-IT" dirty="0">
              <a:solidFill>
                <a:srgbClr val="FFFF00"/>
              </a:solidFill>
            </a:endParaRPr>
          </a:p>
          <a:p>
            <a:pPr algn="just"/>
            <a:endParaRPr lang="it-IT" dirty="0">
              <a:solidFill>
                <a:srgbClr val="FFFF00"/>
              </a:solidFill>
            </a:endParaRPr>
          </a:p>
          <a:p>
            <a:pPr lvl="0"/>
            <a:endParaRPr lang="it-IT" dirty="0"/>
          </a:p>
        </p:txBody>
      </p:sp>
      <p:sp>
        <p:nvSpPr>
          <p:cNvPr id="13" name="Rettangolo 12"/>
          <p:cNvSpPr/>
          <p:nvPr/>
        </p:nvSpPr>
        <p:spPr>
          <a:xfrm>
            <a:off x="3851920" y="1700808"/>
            <a:ext cx="1440160" cy="50405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it-IT" sz="1400" dirty="0" smtClean="0">
              <a:solidFill>
                <a:srgbClr val="FFFF00"/>
              </a:solidFill>
            </a:endParaRPr>
          </a:p>
          <a:p>
            <a:pPr algn="ctr"/>
            <a:endParaRPr lang="it-IT" sz="2400" dirty="0" smtClean="0">
              <a:solidFill>
                <a:srgbClr val="FFFF00"/>
              </a:solidFill>
            </a:endParaRPr>
          </a:p>
          <a:p>
            <a:pPr algn="ctr"/>
            <a:r>
              <a:rPr lang="it-IT" sz="2400" dirty="0" smtClean="0">
                <a:solidFill>
                  <a:srgbClr val="FFFF00"/>
                </a:solidFill>
              </a:rPr>
              <a:t>Filia</a:t>
            </a:r>
            <a:endParaRPr lang="it-IT" sz="2400" dirty="0">
              <a:solidFill>
                <a:srgbClr val="FFFF00"/>
              </a:solidFill>
            </a:endParaRPr>
          </a:p>
          <a:p>
            <a:endParaRPr lang="it-IT" dirty="0"/>
          </a:p>
          <a:p>
            <a:pPr lvl="0"/>
            <a:endParaRPr lang="it-IT" dirty="0"/>
          </a:p>
        </p:txBody>
      </p:sp>
      <p:sp>
        <p:nvSpPr>
          <p:cNvPr id="14" name="Rettangolo 13"/>
          <p:cNvSpPr/>
          <p:nvPr/>
        </p:nvSpPr>
        <p:spPr>
          <a:xfrm>
            <a:off x="6732240" y="1700808"/>
            <a:ext cx="1440160" cy="50405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it-IT" sz="1400" dirty="0" smtClean="0">
              <a:solidFill>
                <a:srgbClr val="FFFF00"/>
              </a:solidFill>
            </a:endParaRPr>
          </a:p>
          <a:p>
            <a:pPr algn="ctr"/>
            <a:endParaRPr lang="it-IT" sz="2400" dirty="0" smtClean="0">
              <a:solidFill>
                <a:srgbClr val="FFFF00"/>
              </a:solidFill>
            </a:endParaRPr>
          </a:p>
          <a:p>
            <a:pPr algn="ctr"/>
            <a:r>
              <a:rPr lang="it-IT" sz="2400" dirty="0" smtClean="0">
                <a:solidFill>
                  <a:srgbClr val="FFFF00"/>
                </a:solidFill>
              </a:rPr>
              <a:t>Agape</a:t>
            </a:r>
            <a:endParaRPr lang="it-IT" sz="2400" dirty="0">
              <a:solidFill>
                <a:srgbClr val="FFFF00"/>
              </a:solidFill>
            </a:endParaRPr>
          </a:p>
          <a:p>
            <a:endParaRPr lang="it-IT" dirty="0"/>
          </a:p>
          <a:p>
            <a:pPr lvl="0"/>
            <a:endParaRPr lang="it-IT" dirty="0"/>
          </a:p>
        </p:txBody>
      </p:sp>
      <p:sp>
        <p:nvSpPr>
          <p:cNvPr id="15" name="Rettangolo 14"/>
          <p:cNvSpPr/>
          <p:nvPr/>
        </p:nvSpPr>
        <p:spPr>
          <a:xfrm>
            <a:off x="3275856" y="2924944"/>
            <a:ext cx="2736304" cy="216024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lvl="0" algn="just"/>
            <a:endParaRPr lang="it-IT" sz="1600" b="1" dirty="0" smtClean="0">
              <a:solidFill>
                <a:srgbClr val="FFFF00"/>
              </a:solidFill>
            </a:endParaRPr>
          </a:p>
          <a:p>
            <a:pPr lvl="0" algn="just"/>
            <a:r>
              <a:rPr lang="it-IT" sz="1600" b="1" dirty="0" smtClean="0">
                <a:solidFill>
                  <a:srgbClr val="FFFF00"/>
                </a:solidFill>
              </a:rPr>
              <a:t>FILIA </a:t>
            </a:r>
            <a:r>
              <a:rPr lang="it-IT" sz="1600" dirty="0" smtClean="0">
                <a:solidFill>
                  <a:srgbClr val="FFFF00"/>
                </a:solidFill>
              </a:rPr>
              <a:t>( Io = Altro ): Amore che si fonda su un rapporto relazionale libero, paritario, senza alcuna velleità di possesso (Amicizia). Tu ed Io siamo sullo stesso piano. "Desidero il bene d'entrambi“.</a:t>
            </a:r>
            <a:endParaRPr lang="it-IT" sz="1400" dirty="0">
              <a:solidFill>
                <a:srgbClr val="FFFF00"/>
              </a:solidFill>
            </a:endParaRPr>
          </a:p>
          <a:p>
            <a:pPr lvl="0"/>
            <a:endParaRPr lang="it-IT" dirty="0"/>
          </a:p>
        </p:txBody>
      </p:sp>
      <p:sp>
        <p:nvSpPr>
          <p:cNvPr id="17" name="Rettangolo 16"/>
          <p:cNvSpPr/>
          <p:nvPr/>
        </p:nvSpPr>
        <p:spPr>
          <a:xfrm>
            <a:off x="6156176" y="2924944"/>
            <a:ext cx="2736304" cy="216024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b="1" dirty="0" smtClean="0">
              <a:solidFill>
                <a:srgbClr val="FFFF00"/>
              </a:solidFill>
            </a:endParaRPr>
          </a:p>
          <a:p>
            <a:pPr algn="just"/>
            <a:r>
              <a:rPr lang="it-IT" sz="1600" b="1" dirty="0" smtClean="0">
                <a:solidFill>
                  <a:srgbClr val="FFFF00"/>
                </a:solidFill>
              </a:rPr>
              <a:t>AGAPE </a:t>
            </a:r>
            <a:r>
              <a:rPr lang="it-IT" sz="1600" dirty="0" smtClean="0">
                <a:solidFill>
                  <a:srgbClr val="FFFF00"/>
                </a:solidFill>
              </a:rPr>
              <a:t>(Io&lt;Altro): Amore che diventa totale dono di se (Carità). Io mi dono liberamente a te. "Per me il tuo bene è più importante del mio".</a:t>
            </a:r>
            <a:endParaRPr lang="it-IT" dirty="0">
              <a:solidFill>
                <a:srgbClr val="FFFF00"/>
              </a:solidFill>
            </a:endParaRPr>
          </a:p>
          <a:p>
            <a:pPr algn="just"/>
            <a:endParaRPr lang="it-IT" dirty="0">
              <a:solidFill>
                <a:srgbClr val="FFFF00"/>
              </a:solidFill>
            </a:endParaRPr>
          </a:p>
          <a:p>
            <a:pPr lvl="0"/>
            <a:endParaRPr lang="it-IT" dirty="0"/>
          </a:p>
        </p:txBody>
      </p:sp>
      <p:sp>
        <p:nvSpPr>
          <p:cNvPr id="20" name="Freccia in giù 19"/>
          <p:cNvSpPr/>
          <p:nvPr/>
        </p:nvSpPr>
        <p:spPr>
          <a:xfrm>
            <a:off x="1259632" y="2276872"/>
            <a:ext cx="864096" cy="648072"/>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Freccia in giù 24"/>
          <p:cNvSpPr/>
          <p:nvPr/>
        </p:nvSpPr>
        <p:spPr>
          <a:xfrm>
            <a:off x="4139952" y="2276872"/>
            <a:ext cx="864096" cy="648072"/>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Freccia in giù 25"/>
          <p:cNvSpPr/>
          <p:nvPr/>
        </p:nvSpPr>
        <p:spPr>
          <a:xfrm>
            <a:off x="7020272" y="2276872"/>
            <a:ext cx="864096" cy="648072"/>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CasellaDiTesto 20"/>
          <p:cNvSpPr txBox="1"/>
          <p:nvPr/>
        </p:nvSpPr>
        <p:spPr>
          <a:xfrm>
            <a:off x="251520" y="5301208"/>
            <a:ext cx="8640960" cy="1384995"/>
          </a:xfrm>
          <a:prstGeom prst="rect">
            <a:avLst/>
          </a:prstGeom>
          <a:solidFill>
            <a:schemeClr val="accent1"/>
          </a:solidFill>
          <a:ln w="25400">
            <a:solidFill>
              <a:srgbClr val="FFFF00"/>
            </a:solidFill>
          </a:ln>
        </p:spPr>
        <p:txBody>
          <a:bodyPr wrap="square" rtlCol="0">
            <a:spAutoFit/>
          </a:bodyPr>
          <a:lstStyle/>
          <a:p>
            <a:pPr algn="ctr"/>
            <a:r>
              <a:rPr lang="it-IT" sz="2000" dirty="0" smtClean="0">
                <a:solidFill>
                  <a:srgbClr val="FFFF00"/>
                </a:solidFill>
              </a:rPr>
              <a:t>Ogni tipologia d'amore sopra descritto genera una sua specifica modalità relazionale tra le persone coinvolte. Secondo questo schema, ogni persona dovrebbe saper vivere questi tre tipi di relazione a secondo della situazione.</a:t>
            </a:r>
          </a:p>
          <a:p>
            <a:pPr algn="ctr"/>
            <a:r>
              <a:rPr lang="it-IT" sz="2000" dirty="0" smtClean="0">
                <a:solidFill>
                  <a:srgbClr val="FFFF00"/>
                </a:solidFill>
              </a:rPr>
              <a:t> </a:t>
            </a:r>
            <a:r>
              <a:rPr lang="it-IT" sz="2400" b="1" dirty="0" smtClean="0"/>
              <a:t>Purtroppo, in moltissimi casi non è così.</a:t>
            </a:r>
            <a:endParaRPr lang="it-IT"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1000"/>
                                        <p:tgtEl>
                                          <p:spTgt spid="20"/>
                                        </p:tgtEl>
                                      </p:cBhvr>
                                    </p:animEffect>
                                    <p:anim calcmode="lin" valueType="num">
                                      <p:cBhvr>
                                        <p:cTn id="24" dur="1000" fill="hold"/>
                                        <p:tgtEl>
                                          <p:spTgt spid="20"/>
                                        </p:tgtEl>
                                        <p:attrNameLst>
                                          <p:attrName>ppt_x</p:attrName>
                                        </p:attrNameLst>
                                      </p:cBhvr>
                                      <p:tavLst>
                                        <p:tav tm="0">
                                          <p:val>
                                            <p:strVal val="#ppt_x"/>
                                          </p:val>
                                        </p:tav>
                                        <p:tav tm="100000">
                                          <p:val>
                                            <p:strVal val="#ppt_x"/>
                                          </p:val>
                                        </p:tav>
                                      </p:tavLst>
                                    </p:anim>
                                    <p:anim calcmode="lin" valueType="num">
                                      <p:cBhvr>
                                        <p:cTn id="25"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p:cTn id="30" dur="500" fill="hold"/>
                                        <p:tgtEl>
                                          <p:spTgt spid="16"/>
                                        </p:tgtEl>
                                        <p:attrNameLst>
                                          <p:attrName>ppt_w</p:attrName>
                                        </p:attrNameLst>
                                      </p:cBhvr>
                                      <p:tavLst>
                                        <p:tav tm="0">
                                          <p:val>
                                            <p:fltVal val="0"/>
                                          </p:val>
                                        </p:tav>
                                        <p:tav tm="100000">
                                          <p:val>
                                            <p:strVal val="#ppt_w"/>
                                          </p:val>
                                        </p:tav>
                                      </p:tavLst>
                                    </p:anim>
                                    <p:anim calcmode="lin" valueType="num">
                                      <p:cBhvr>
                                        <p:cTn id="31" dur="500" fill="hold"/>
                                        <p:tgtEl>
                                          <p:spTgt spid="16"/>
                                        </p:tgtEl>
                                        <p:attrNameLst>
                                          <p:attrName>ppt_h</p:attrName>
                                        </p:attrNameLst>
                                      </p:cBhvr>
                                      <p:tavLst>
                                        <p:tav tm="0">
                                          <p:val>
                                            <p:fltVal val="0"/>
                                          </p:val>
                                        </p:tav>
                                        <p:tav tm="100000">
                                          <p:val>
                                            <p:strVal val="#ppt_h"/>
                                          </p:val>
                                        </p:tav>
                                      </p:tavLst>
                                    </p:anim>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1000"/>
                                        <p:tgtEl>
                                          <p:spTgt spid="25"/>
                                        </p:tgtEl>
                                      </p:cBhvr>
                                    </p:animEffect>
                                    <p:anim calcmode="lin" valueType="num">
                                      <p:cBhvr>
                                        <p:cTn id="45" dur="1000" fill="hold"/>
                                        <p:tgtEl>
                                          <p:spTgt spid="25"/>
                                        </p:tgtEl>
                                        <p:attrNameLst>
                                          <p:attrName>ppt_x</p:attrName>
                                        </p:attrNameLst>
                                      </p:cBhvr>
                                      <p:tavLst>
                                        <p:tav tm="0">
                                          <p:val>
                                            <p:strVal val="#ppt_x"/>
                                          </p:val>
                                        </p:tav>
                                        <p:tav tm="100000">
                                          <p:val>
                                            <p:strVal val="#ppt_x"/>
                                          </p:val>
                                        </p:tav>
                                      </p:tavLst>
                                    </p:anim>
                                    <p:anim calcmode="lin" valueType="num">
                                      <p:cBhvr>
                                        <p:cTn id="4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p:cTn id="51" dur="500" fill="hold"/>
                                        <p:tgtEl>
                                          <p:spTgt spid="15"/>
                                        </p:tgtEl>
                                        <p:attrNameLst>
                                          <p:attrName>ppt_w</p:attrName>
                                        </p:attrNameLst>
                                      </p:cBhvr>
                                      <p:tavLst>
                                        <p:tav tm="0">
                                          <p:val>
                                            <p:fltVal val="0"/>
                                          </p:val>
                                        </p:tav>
                                        <p:tav tm="100000">
                                          <p:val>
                                            <p:strVal val="#ppt_w"/>
                                          </p:val>
                                        </p:tav>
                                      </p:tavLst>
                                    </p:anim>
                                    <p:anim calcmode="lin" valueType="num">
                                      <p:cBhvr>
                                        <p:cTn id="52" dur="500" fill="hold"/>
                                        <p:tgtEl>
                                          <p:spTgt spid="15"/>
                                        </p:tgtEl>
                                        <p:attrNameLst>
                                          <p:attrName>ppt_h</p:attrName>
                                        </p:attrNameLst>
                                      </p:cBhvr>
                                      <p:tavLst>
                                        <p:tav tm="0">
                                          <p:val>
                                            <p:fltVal val="0"/>
                                          </p:val>
                                        </p:tav>
                                        <p:tav tm="100000">
                                          <p:val>
                                            <p:strVal val="#ppt_h"/>
                                          </p:val>
                                        </p:tav>
                                      </p:tavLst>
                                    </p:anim>
                                    <p:animEffect transition="in" filter="fade">
                                      <p:cBhvr>
                                        <p:cTn id="53" dur="500"/>
                                        <p:tgtEl>
                                          <p:spTgt spid="15"/>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0" fill="hold" grpId="0" nodeType="click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p:cTn id="58" dur="500" fill="hold"/>
                                        <p:tgtEl>
                                          <p:spTgt spid="14"/>
                                        </p:tgtEl>
                                        <p:attrNameLst>
                                          <p:attrName>ppt_w</p:attrName>
                                        </p:attrNameLst>
                                      </p:cBhvr>
                                      <p:tavLst>
                                        <p:tav tm="0">
                                          <p:val>
                                            <p:fltVal val="0"/>
                                          </p:val>
                                        </p:tav>
                                        <p:tav tm="100000">
                                          <p:val>
                                            <p:strVal val="#ppt_w"/>
                                          </p:val>
                                        </p:tav>
                                      </p:tavLst>
                                    </p:anim>
                                    <p:anim calcmode="lin" valueType="num">
                                      <p:cBhvr>
                                        <p:cTn id="59" dur="500" fill="hold"/>
                                        <p:tgtEl>
                                          <p:spTgt spid="14"/>
                                        </p:tgtEl>
                                        <p:attrNameLst>
                                          <p:attrName>ppt_h</p:attrName>
                                        </p:attrNameLst>
                                      </p:cBhvr>
                                      <p:tavLst>
                                        <p:tav tm="0">
                                          <p:val>
                                            <p:fltVal val="0"/>
                                          </p:val>
                                        </p:tav>
                                        <p:tav tm="100000">
                                          <p:val>
                                            <p:strVal val="#ppt_h"/>
                                          </p:val>
                                        </p:tav>
                                      </p:tavLst>
                                    </p:anim>
                                    <p:animEffect transition="in" filter="fade">
                                      <p:cBhvr>
                                        <p:cTn id="60" dur="5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47"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1000"/>
                                        <p:tgtEl>
                                          <p:spTgt spid="26"/>
                                        </p:tgtEl>
                                      </p:cBhvr>
                                    </p:animEffect>
                                    <p:anim calcmode="lin" valueType="num">
                                      <p:cBhvr>
                                        <p:cTn id="66" dur="1000" fill="hold"/>
                                        <p:tgtEl>
                                          <p:spTgt spid="26"/>
                                        </p:tgtEl>
                                        <p:attrNameLst>
                                          <p:attrName>ppt_x</p:attrName>
                                        </p:attrNameLst>
                                      </p:cBhvr>
                                      <p:tavLst>
                                        <p:tav tm="0">
                                          <p:val>
                                            <p:strVal val="#ppt_x"/>
                                          </p:val>
                                        </p:tav>
                                        <p:tav tm="100000">
                                          <p:val>
                                            <p:strVal val="#ppt_x"/>
                                          </p:val>
                                        </p:tav>
                                      </p:tavLst>
                                    </p:anim>
                                    <p:anim calcmode="lin" valueType="num">
                                      <p:cBhvr>
                                        <p:cTn id="6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1000"/>
                                        <p:tgtEl>
                                          <p:spTgt spid="17"/>
                                        </p:tgtEl>
                                      </p:cBhvr>
                                    </p:animEffect>
                                    <p:anim calcmode="lin" valueType="num">
                                      <p:cBhvr>
                                        <p:cTn id="73" dur="1000" fill="hold"/>
                                        <p:tgtEl>
                                          <p:spTgt spid="17"/>
                                        </p:tgtEl>
                                        <p:attrNameLst>
                                          <p:attrName>ppt_x</p:attrName>
                                        </p:attrNameLst>
                                      </p:cBhvr>
                                      <p:tavLst>
                                        <p:tav tm="0">
                                          <p:val>
                                            <p:strVal val="#ppt_x"/>
                                          </p:val>
                                        </p:tav>
                                        <p:tav tm="100000">
                                          <p:val>
                                            <p:strVal val="#ppt_x"/>
                                          </p:val>
                                        </p:tav>
                                      </p:tavLst>
                                    </p:anim>
                                    <p:anim calcmode="lin" valueType="num">
                                      <p:cBhvr>
                                        <p:cTn id="7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fade">
                                      <p:cBhvr>
                                        <p:cTn id="79" dur="1000"/>
                                        <p:tgtEl>
                                          <p:spTgt spid="21"/>
                                        </p:tgtEl>
                                      </p:cBhvr>
                                    </p:animEffect>
                                    <p:anim calcmode="lin" valueType="num">
                                      <p:cBhvr>
                                        <p:cTn id="80" dur="1000" fill="hold"/>
                                        <p:tgtEl>
                                          <p:spTgt spid="21"/>
                                        </p:tgtEl>
                                        <p:attrNameLst>
                                          <p:attrName>ppt_x</p:attrName>
                                        </p:attrNameLst>
                                      </p:cBhvr>
                                      <p:tavLst>
                                        <p:tav tm="0">
                                          <p:val>
                                            <p:strVal val="#ppt_x"/>
                                          </p:val>
                                        </p:tav>
                                        <p:tav tm="100000">
                                          <p:val>
                                            <p:strVal val="#ppt_x"/>
                                          </p:val>
                                        </p:tav>
                                      </p:tavLst>
                                    </p:anim>
                                    <p:anim calcmode="lin" valueType="num">
                                      <p:cBhvr>
                                        <p:cTn id="8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6" grpId="0" animBg="1"/>
      <p:bldP spid="13" grpId="0" animBg="1"/>
      <p:bldP spid="14" grpId="0" animBg="1"/>
      <p:bldP spid="15" grpId="0" animBg="1"/>
      <p:bldP spid="17" grpId="0" animBg="1"/>
      <p:bldP spid="20" grpId="0" animBg="1"/>
      <p:bldP spid="25" grpId="0" animBg="1"/>
      <p:bldP spid="26"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EDDA213F-F796-4C89-ADAA-50CD44AA1276}"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14</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Il rapporto sessuale: significato e finalità </a:t>
            </a:r>
            <a:endParaRPr lang="it-IT" sz="2000" b="1" dirty="0">
              <a:solidFill>
                <a:srgbClr val="0070C0"/>
              </a:solidFill>
            </a:endParaRPr>
          </a:p>
        </p:txBody>
      </p:sp>
      <p:sp>
        <p:nvSpPr>
          <p:cNvPr id="18" name="Rettangolo 17"/>
          <p:cNvSpPr/>
          <p:nvPr/>
        </p:nvSpPr>
        <p:spPr>
          <a:xfrm>
            <a:off x="251520" y="1628800"/>
            <a:ext cx="8640960" cy="108012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it-IT" sz="1400" dirty="0" smtClean="0">
              <a:solidFill>
                <a:srgbClr val="FFFF00"/>
              </a:solidFill>
            </a:endParaRPr>
          </a:p>
          <a:p>
            <a:pPr algn="ctr"/>
            <a:endParaRPr lang="it-IT" dirty="0" smtClean="0">
              <a:solidFill>
                <a:srgbClr val="FFFF00"/>
              </a:solidFill>
            </a:endParaRPr>
          </a:p>
          <a:p>
            <a:pPr algn="ctr"/>
            <a:r>
              <a:rPr lang="it-IT" sz="2400" b="1" dirty="0" smtClean="0">
                <a:solidFill>
                  <a:srgbClr val="FFFF00"/>
                </a:solidFill>
              </a:rPr>
              <a:t>Per il credente, è </a:t>
            </a:r>
            <a:r>
              <a:rPr lang="it-IT" sz="2400" b="1" dirty="0">
                <a:solidFill>
                  <a:srgbClr val="FFFF00"/>
                </a:solidFill>
              </a:rPr>
              <a:t>l’atto volontario e libero con cui ci si dona nella totalità della persona (comprendente gli aspetti più intimi) avente le due seguenti finalità </a:t>
            </a:r>
            <a:r>
              <a:rPr lang="it-IT" sz="2400" b="1" dirty="0" smtClean="0">
                <a:solidFill>
                  <a:srgbClr val="FFFF00"/>
                </a:solidFill>
              </a:rPr>
              <a:t> inseparabili</a:t>
            </a:r>
            <a:r>
              <a:rPr lang="it-IT" sz="2400" b="1" dirty="0">
                <a:solidFill>
                  <a:srgbClr val="FFFF00"/>
                </a:solidFill>
              </a:rPr>
              <a:t>:</a:t>
            </a:r>
          </a:p>
          <a:p>
            <a:endParaRPr lang="it-IT" dirty="0"/>
          </a:p>
          <a:p>
            <a:pPr lvl="0"/>
            <a:endParaRPr lang="it-IT" dirty="0"/>
          </a:p>
        </p:txBody>
      </p:sp>
      <p:sp>
        <p:nvSpPr>
          <p:cNvPr id="14" name="Freccia a destra 13"/>
          <p:cNvSpPr/>
          <p:nvPr/>
        </p:nvSpPr>
        <p:spPr>
          <a:xfrm>
            <a:off x="251520" y="2924944"/>
            <a:ext cx="2592288"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UNITIVA</a:t>
            </a:r>
            <a:endParaRPr lang="it-IT" sz="2400" b="1" dirty="0">
              <a:solidFill>
                <a:srgbClr val="FFFF00"/>
              </a:solidFill>
            </a:endParaRPr>
          </a:p>
        </p:txBody>
      </p:sp>
      <p:sp>
        <p:nvSpPr>
          <p:cNvPr id="15" name="Freccia a destra 14"/>
          <p:cNvSpPr/>
          <p:nvPr/>
        </p:nvSpPr>
        <p:spPr>
          <a:xfrm>
            <a:off x="251520" y="4149080"/>
            <a:ext cx="2592288" cy="108012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400" b="1" dirty="0" smtClean="0">
                <a:solidFill>
                  <a:srgbClr val="FFFF00"/>
                </a:solidFill>
              </a:rPr>
              <a:t>PROCREATIVA</a:t>
            </a:r>
            <a:endParaRPr lang="it-IT" sz="2400" b="1" dirty="0">
              <a:solidFill>
                <a:srgbClr val="FFFF00"/>
              </a:solidFill>
            </a:endParaRPr>
          </a:p>
        </p:txBody>
      </p:sp>
      <p:sp>
        <p:nvSpPr>
          <p:cNvPr id="16" name="Rettangolo 15"/>
          <p:cNvSpPr/>
          <p:nvPr/>
        </p:nvSpPr>
        <p:spPr>
          <a:xfrm>
            <a:off x="2987824" y="2852936"/>
            <a:ext cx="5904656" cy="11521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sz="2000" dirty="0" smtClean="0">
              <a:solidFill>
                <a:srgbClr val="FFFF00"/>
              </a:solidFill>
            </a:endParaRPr>
          </a:p>
          <a:p>
            <a:pPr algn="just"/>
            <a:r>
              <a:rPr lang="it-IT" sz="2000" b="1" dirty="0">
                <a:solidFill>
                  <a:srgbClr val="FFFF00"/>
                </a:solidFill>
              </a:rPr>
              <a:t>L</a:t>
            </a:r>
            <a:r>
              <a:rPr lang="it-IT" sz="2000" b="1" dirty="0" smtClean="0">
                <a:solidFill>
                  <a:srgbClr val="FFFF00"/>
                </a:solidFill>
              </a:rPr>
              <a:t>’atto </a:t>
            </a:r>
            <a:r>
              <a:rPr lang="it-IT" sz="2000" b="1" dirty="0">
                <a:solidFill>
                  <a:srgbClr val="FFFF00"/>
                </a:solidFill>
              </a:rPr>
              <a:t>sessuale è orientato a una sempre più profonda unione spirituale degli sposi mediante la mutua </a:t>
            </a:r>
            <a:r>
              <a:rPr lang="it-IT" sz="2000" b="1" dirty="0" smtClean="0">
                <a:solidFill>
                  <a:srgbClr val="FFFF00"/>
                </a:solidFill>
              </a:rPr>
              <a:t>donazione</a:t>
            </a:r>
            <a:endParaRPr lang="it-IT" sz="2000" b="1" dirty="0">
              <a:solidFill>
                <a:srgbClr val="FFFF00"/>
              </a:solidFill>
            </a:endParaRP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21" name="Rettangolo 20"/>
          <p:cNvSpPr/>
          <p:nvPr/>
        </p:nvSpPr>
        <p:spPr>
          <a:xfrm>
            <a:off x="2987824" y="4221088"/>
            <a:ext cx="5904656" cy="100811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r>
              <a:rPr lang="it-IT" sz="2000" b="1" dirty="0" smtClean="0">
                <a:solidFill>
                  <a:srgbClr val="FFFF00"/>
                </a:solidFill>
              </a:rPr>
              <a:t>L’atto </a:t>
            </a:r>
            <a:r>
              <a:rPr lang="it-IT" sz="2000" b="1" dirty="0">
                <a:solidFill>
                  <a:srgbClr val="FFFF00"/>
                </a:solidFill>
              </a:rPr>
              <a:t>sessuale rimane aperto alla fecondità in risposta alla chiamata di Dio a partecipare alla sua opera </a:t>
            </a:r>
            <a:r>
              <a:rPr lang="it-IT" sz="2000" b="1" dirty="0" smtClean="0">
                <a:solidFill>
                  <a:srgbClr val="FFFF00"/>
                </a:solidFill>
              </a:rPr>
              <a:t>creatrice</a:t>
            </a:r>
            <a:endParaRPr lang="it-IT" sz="2400" b="1" dirty="0">
              <a:solidFill>
                <a:srgbClr val="FFFF00"/>
              </a:solidFill>
            </a:endParaRPr>
          </a:p>
          <a:p>
            <a:pPr lvl="0"/>
            <a:endParaRPr lang="it-IT" sz="2000" dirty="0">
              <a:solidFill>
                <a:srgbClr val="FFFF00"/>
              </a:solidFill>
            </a:endParaRPr>
          </a:p>
        </p:txBody>
      </p:sp>
      <p:sp>
        <p:nvSpPr>
          <p:cNvPr id="19" name="Rettangolo 18"/>
          <p:cNvSpPr/>
          <p:nvPr/>
        </p:nvSpPr>
        <p:spPr>
          <a:xfrm>
            <a:off x="251520" y="5445224"/>
            <a:ext cx="8640960"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dirty="0" smtClean="0">
              <a:solidFill>
                <a:srgbClr val="FFFF00"/>
              </a:solidFill>
            </a:endParaRPr>
          </a:p>
          <a:p>
            <a:pPr algn="ctr"/>
            <a:r>
              <a:rPr lang="it-IT" sz="2800" b="1" dirty="0">
                <a:solidFill>
                  <a:srgbClr val="FFFF00"/>
                </a:solidFill>
              </a:rPr>
              <a:t>Qualunque separazione delle due finalità intacca la verità intima dell’atto sessuale stesso. </a:t>
            </a:r>
            <a:endParaRPr lang="it-IT" sz="2800" dirty="0">
              <a:solidFill>
                <a:srgbClr val="FFFF00"/>
              </a:solidFill>
            </a:endParaRPr>
          </a:p>
          <a:p>
            <a:pPr lvl="0"/>
            <a:endParaRPr lang="it-IT"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14"/>
                                        </p:tgtEl>
                                        <p:attrNameLst>
                                          <p:attrName>style.visibility</p:attrName>
                                        </p:attrNameLst>
                                      </p:cBhvr>
                                      <p:to>
                                        <p:strVal val="visible"/>
                                      </p:to>
                                    </p:set>
                                    <p:anim calcmode="lin" valueType="num">
                                      <p:cBhvr>
                                        <p:cTn id="23"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14"/>
                                        </p:tgtEl>
                                        <p:attrNameLst>
                                          <p:attrName>ppt_y</p:attrName>
                                        </p:attrNameLst>
                                      </p:cBhvr>
                                      <p:tavLst>
                                        <p:tav tm="0">
                                          <p:val>
                                            <p:strVal val="#ppt_y"/>
                                          </p:val>
                                        </p:tav>
                                        <p:tav tm="100000">
                                          <p:val>
                                            <p:strVal val="#ppt_y"/>
                                          </p:val>
                                        </p:tav>
                                      </p:tavLst>
                                    </p:anim>
                                    <p:anim calcmode="lin" valueType="num">
                                      <p:cBhvr>
                                        <p:cTn id="25"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500" fill="hold"/>
                                        <p:tgtEl>
                                          <p:spTgt spid="16"/>
                                        </p:tgtEl>
                                        <p:attrNameLst>
                                          <p:attrName>ppt_w</p:attrName>
                                        </p:attrNameLst>
                                      </p:cBhvr>
                                      <p:tavLst>
                                        <p:tav tm="0">
                                          <p:val>
                                            <p:fltVal val="0"/>
                                          </p:val>
                                        </p:tav>
                                        <p:tav tm="100000">
                                          <p:val>
                                            <p:strVal val="#ppt_w"/>
                                          </p:val>
                                        </p:tav>
                                      </p:tavLst>
                                    </p:anim>
                                    <p:anim calcmode="lin" valueType="num">
                                      <p:cBhvr>
                                        <p:cTn id="33" dur="500" fill="hold"/>
                                        <p:tgtEl>
                                          <p:spTgt spid="16"/>
                                        </p:tgtEl>
                                        <p:attrNameLst>
                                          <p:attrName>ppt_h</p:attrName>
                                        </p:attrNameLst>
                                      </p:cBhvr>
                                      <p:tavLst>
                                        <p:tav tm="0">
                                          <p:val>
                                            <p:fltVal val="0"/>
                                          </p:val>
                                        </p:tav>
                                        <p:tav tm="100000">
                                          <p:val>
                                            <p:strVal val="#ppt_h"/>
                                          </p:val>
                                        </p:tav>
                                      </p:tavLst>
                                    </p:anim>
                                    <p:animEffect transition="in" filter="fade">
                                      <p:cBhvr>
                                        <p:cTn id="34" dur="500"/>
                                        <p:tgtEl>
                                          <p:spTgt spid="16"/>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15"/>
                                        </p:tgtEl>
                                        <p:attrNameLst>
                                          <p:attrName>style.visibility</p:attrName>
                                        </p:attrNameLst>
                                      </p:cBhvr>
                                      <p:to>
                                        <p:strVal val="visible"/>
                                      </p:to>
                                    </p:set>
                                    <p:anim calcmode="lin" valueType="num">
                                      <p:cBhvr>
                                        <p:cTn id="39"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15"/>
                                        </p:tgtEl>
                                        <p:attrNameLst>
                                          <p:attrName>ppt_y</p:attrName>
                                        </p:attrNameLst>
                                      </p:cBhvr>
                                      <p:tavLst>
                                        <p:tav tm="0">
                                          <p:val>
                                            <p:strVal val="#ppt_y"/>
                                          </p:val>
                                        </p:tav>
                                        <p:tav tm="100000">
                                          <p:val>
                                            <p:strVal val="#ppt_y"/>
                                          </p:val>
                                        </p:tav>
                                      </p:tavLst>
                                    </p:anim>
                                    <p:anim calcmode="lin" valueType="num">
                                      <p:cBhvr>
                                        <p:cTn id="41"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fltVal val="0"/>
                                          </p:val>
                                        </p:tav>
                                        <p:tav tm="100000">
                                          <p:val>
                                            <p:strVal val="#ppt_w"/>
                                          </p:val>
                                        </p:tav>
                                      </p:tavLst>
                                    </p:anim>
                                    <p:anim calcmode="lin" valueType="num">
                                      <p:cBhvr>
                                        <p:cTn id="56" dur="500" fill="hold"/>
                                        <p:tgtEl>
                                          <p:spTgt spid="19"/>
                                        </p:tgtEl>
                                        <p:attrNameLst>
                                          <p:attrName>ppt_h</p:attrName>
                                        </p:attrNameLst>
                                      </p:cBhvr>
                                      <p:tavLst>
                                        <p:tav tm="0">
                                          <p:val>
                                            <p:fltVal val="0"/>
                                          </p:val>
                                        </p:tav>
                                        <p:tav tm="100000">
                                          <p:val>
                                            <p:strVal val="#ppt_h"/>
                                          </p:val>
                                        </p:tav>
                                      </p:tavLst>
                                    </p:anim>
                                    <p:animEffect transition="in" filter="fade">
                                      <p:cBhvr>
                                        <p:cTn id="5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4" grpId="0" animBg="1"/>
      <p:bldP spid="15" grpId="0" animBg="1"/>
      <p:bldP spid="16" grpId="0" animBg="1"/>
      <p:bldP spid="21"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BE48A9FD-44AD-43D9-B851-F81935030C40}"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15</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Il dono totale di </a:t>
            </a:r>
            <a:r>
              <a:rPr lang="it-IT" sz="2000" b="1" dirty="0" err="1" smtClean="0">
                <a:solidFill>
                  <a:srgbClr val="0070C0"/>
                </a:solidFill>
              </a:rPr>
              <a:t>sè</a:t>
            </a:r>
            <a:r>
              <a:rPr lang="it-IT" sz="2000" b="1" dirty="0" smtClean="0">
                <a:solidFill>
                  <a:srgbClr val="0070C0"/>
                </a:solidFill>
              </a:rPr>
              <a:t> </a:t>
            </a:r>
            <a:r>
              <a:rPr lang="it-IT" sz="2000" b="1" dirty="0" smtClean="0">
                <a:solidFill>
                  <a:srgbClr val="0070C0"/>
                </a:solidFill>
              </a:rPr>
              <a:t>nel matrimonio</a:t>
            </a:r>
            <a:endParaRPr lang="it-IT" sz="2000" b="1" dirty="0">
              <a:solidFill>
                <a:srgbClr val="0070C0"/>
              </a:solidFill>
            </a:endParaRPr>
          </a:p>
        </p:txBody>
      </p:sp>
      <p:sp>
        <p:nvSpPr>
          <p:cNvPr id="18" name="Rettangolo 17"/>
          <p:cNvSpPr/>
          <p:nvPr/>
        </p:nvSpPr>
        <p:spPr>
          <a:xfrm>
            <a:off x="251520" y="1628800"/>
            <a:ext cx="8640960"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endParaRPr lang="it-IT" sz="1400" dirty="0" smtClean="0">
              <a:solidFill>
                <a:srgbClr val="FFFF00"/>
              </a:solidFill>
            </a:endParaRPr>
          </a:p>
          <a:p>
            <a:pPr algn="ctr"/>
            <a:endParaRPr lang="it-IT" dirty="0" smtClean="0">
              <a:solidFill>
                <a:srgbClr val="FFFF00"/>
              </a:solidFill>
            </a:endParaRPr>
          </a:p>
          <a:p>
            <a:pPr algn="ctr"/>
            <a:r>
              <a:rPr lang="it-IT" dirty="0" smtClean="0">
                <a:solidFill>
                  <a:srgbClr val="FFFF00"/>
                </a:solidFill>
              </a:rPr>
              <a:t>Per il dono totale di </a:t>
            </a:r>
            <a:r>
              <a:rPr lang="it-IT" dirty="0" err="1" smtClean="0">
                <a:solidFill>
                  <a:srgbClr val="FFFF00"/>
                </a:solidFill>
              </a:rPr>
              <a:t>sè</a:t>
            </a:r>
            <a:r>
              <a:rPr lang="it-IT" dirty="0" smtClean="0">
                <a:solidFill>
                  <a:srgbClr val="FFFF00"/>
                </a:solidFill>
              </a:rPr>
              <a:t> </a:t>
            </a:r>
            <a:r>
              <a:rPr lang="it-IT" dirty="0" smtClean="0">
                <a:solidFill>
                  <a:srgbClr val="FFFF00"/>
                </a:solidFill>
              </a:rPr>
              <a:t>non è sufficiente l’amore totale di sé, come spesso si pretende nei rapporti prematrimoniali. Infatti, nei rapporti prematrimoniali, manca l’impegno definitivo, la scelta definitiva, cioè, il matrimonio e le sue implicanze: </a:t>
            </a:r>
            <a:endParaRPr lang="it-IT" dirty="0">
              <a:solidFill>
                <a:srgbClr val="FFFF00"/>
              </a:solidFill>
            </a:endParaRPr>
          </a:p>
          <a:p>
            <a:endParaRPr lang="it-IT" dirty="0"/>
          </a:p>
          <a:p>
            <a:pPr lvl="0"/>
            <a:endParaRPr lang="it-IT" dirty="0"/>
          </a:p>
        </p:txBody>
      </p:sp>
      <p:pic>
        <p:nvPicPr>
          <p:cNvPr id="2050" name="Oggetto 1"/>
          <p:cNvPicPr>
            <a:picLocks noChangeArrowheads="1"/>
          </p:cNvPicPr>
          <p:nvPr/>
        </p:nvPicPr>
        <p:blipFill>
          <a:blip r:embed="rId3" cstate="print"/>
          <a:srcRect l="-1686" t="-3012" r="-1469" b="-3137"/>
          <a:stretch>
            <a:fillRect/>
          </a:stretch>
        </p:blipFill>
        <p:spPr bwMode="auto">
          <a:xfrm>
            <a:off x="971600" y="2636912"/>
            <a:ext cx="7488832" cy="3888432"/>
          </a:xfrm>
          <a:prstGeom prst="rect">
            <a:avLst/>
          </a:prstGeom>
          <a:noFill/>
          <a:ln w="9525">
            <a:noFill/>
            <a:miter lim="800000"/>
            <a:headEnd/>
            <a:tailEnd/>
          </a:ln>
        </p:spPr>
      </p:pic>
      <p:sp>
        <p:nvSpPr>
          <p:cNvPr id="11" name="CasellaDiTesto 10"/>
          <p:cNvSpPr txBox="1"/>
          <p:nvPr/>
        </p:nvSpPr>
        <p:spPr>
          <a:xfrm>
            <a:off x="1043608" y="2996952"/>
            <a:ext cx="1224136" cy="369332"/>
          </a:xfrm>
          <a:prstGeom prst="rect">
            <a:avLst/>
          </a:prstGeom>
          <a:solidFill>
            <a:schemeClr val="accent1"/>
          </a:solidFill>
        </p:spPr>
        <p:txBody>
          <a:bodyPr wrap="square" rtlCol="0">
            <a:spAutoFit/>
          </a:bodyPr>
          <a:lstStyle/>
          <a:p>
            <a:pPr algn="ctr"/>
            <a:r>
              <a:rPr lang="it-IT" b="1" dirty="0" smtClean="0">
                <a:solidFill>
                  <a:srgbClr val="FFFF00"/>
                </a:solidFill>
              </a:rPr>
              <a:t>Gratuito</a:t>
            </a:r>
            <a:endParaRPr lang="it-IT" b="1" dirty="0">
              <a:solidFill>
                <a:srgbClr val="FFFF00"/>
              </a:solidFill>
            </a:endParaRPr>
          </a:p>
        </p:txBody>
      </p:sp>
      <p:sp>
        <p:nvSpPr>
          <p:cNvPr id="12" name="CasellaDiTesto 11"/>
          <p:cNvSpPr txBox="1"/>
          <p:nvPr/>
        </p:nvSpPr>
        <p:spPr>
          <a:xfrm>
            <a:off x="1043608" y="4437112"/>
            <a:ext cx="1440160" cy="369332"/>
          </a:xfrm>
          <a:prstGeom prst="rect">
            <a:avLst/>
          </a:prstGeom>
          <a:solidFill>
            <a:schemeClr val="accent1"/>
          </a:solidFill>
        </p:spPr>
        <p:txBody>
          <a:bodyPr wrap="square" rtlCol="0">
            <a:spAutoFit/>
          </a:bodyPr>
          <a:lstStyle/>
          <a:p>
            <a:pPr algn="ctr"/>
            <a:r>
              <a:rPr lang="it-IT" b="1" dirty="0" smtClean="0">
                <a:solidFill>
                  <a:srgbClr val="FFFF00"/>
                </a:solidFill>
              </a:rPr>
              <a:t>Per sempre</a:t>
            </a:r>
            <a:endParaRPr lang="it-IT" b="1" dirty="0">
              <a:solidFill>
                <a:srgbClr val="FFFF00"/>
              </a:solidFill>
            </a:endParaRPr>
          </a:p>
        </p:txBody>
      </p:sp>
      <p:sp>
        <p:nvSpPr>
          <p:cNvPr id="13" name="CasellaDiTesto 12"/>
          <p:cNvSpPr txBox="1"/>
          <p:nvPr/>
        </p:nvSpPr>
        <p:spPr>
          <a:xfrm>
            <a:off x="6732240" y="2636912"/>
            <a:ext cx="1656184" cy="369332"/>
          </a:xfrm>
          <a:prstGeom prst="rect">
            <a:avLst/>
          </a:prstGeom>
          <a:solidFill>
            <a:schemeClr val="accent1"/>
          </a:solidFill>
        </p:spPr>
        <p:txBody>
          <a:bodyPr wrap="square" rtlCol="0">
            <a:spAutoFit/>
          </a:bodyPr>
          <a:lstStyle/>
          <a:p>
            <a:pPr algn="ctr"/>
            <a:r>
              <a:rPr lang="it-IT" b="1" dirty="0" smtClean="0">
                <a:solidFill>
                  <a:srgbClr val="FFFF00"/>
                </a:solidFill>
              </a:rPr>
              <a:t>Irreversibile</a:t>
            </a:r>
            <a:endParaRPr lang="it-IT" b="1" dirty="0">
              <a:solidFill>
                <a:srgbClr val="FFFF00"/>
              </a:solidFill>
            </a:endParaRPr>
          </a:p>
        </p:txBody>
      </p:sp>
      <p:sp>
        <p:nvSpPr>
          <p:cNvPr id="14" name="CasellaDiTesto 13"/>
          <p:cNvSpPr txBox="1"/>
          <p:nvPr/>
        </p:nvSpPr>
        <p:spPr>
          <a:xfrm>
            <a:off x="7236296" y="5589240"/>
            <a:ext cx="1080120" cy="369332"/>
          </a:xfrm>
          <a:prstGeom prst="rect">
            <a:avLst/>
          </a:prstGeom>
          <a:solidFill>
            <a:schemeClr val="accent1"/>
          </a:solidFill>
        </p:spPr>
        <p:txBody>
          <a:bodyPr wrap="square" rtlCol="0">
            <a:spAutoFit/>
          </a:bodyPr>
          <a:lstStyle/>
          <a:p>
            <a:pPr algn="ctr"/>
            <a:r>
              <a:rPr lang="it-IT" b="1" dirty="0" smtClean="0">
                <a:solidFill>
                  <a:srgbClr val="FFFF00"/>
                </a:solidFill>
              </a:rPr>
              <a:t>Totale</a:t>
            </a:r>
            <a:endParaRPr lang="it-IT" b="1" dirty="0">
              <a:solidFill>
                <a:srgbClr val="FFFF00"/>
              </a:solidFill>
            </a:endParaRPr>
          </a:p>
        </p:txBody>
      </p:sp>
      <p:sp>
        <p:nvSpPr>
          <p:cNvPr id="15" name="CasellaDiTesto 14"/>
          <p:cNvSpPr txBox="1"/>
          <p:nvPr/>
        </p:nvSpPr>
        <p:spPr>
          <a:xfrm>
            <a:off x="2411760" y="6165304"/>
            <a:ext cx="1584176" cy="369332"/>
          </a:xfrm>
          <a:prstGeom prst="rect">
            <a:avLst/>
          </a:prstGeom>
          <a:solidFill>
            <a:schemeClr val="accent1"/>
          </a:solidFill>
        </p:spPr>
        <p:txBody>
          <a:bodyPr wrap="square" rtlCol="0">
            <a:spAutoFit/>
          </a:bodyPr>
          <a:lstStyle/>
          <a:p>
            <a:pPr algn="ctr"/>
            <a:r>
              <a:rPr lang="it-IT" b="1" dirty="0" smtClean="0">
                <a:solidFill>
                  <a:srgbClr val="FFFF00"/>
                </a:solidFill>
              </a:rPr>
              <a:t>Personale</a:t>
            </a:r>
            <a:endParaRPr lang="it-IT"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p:cTn id="16" dur="500" fill="hold"/>
                                        <p:tgtEl>
                                          <p:spTgt spid="18"/>
                                        </p:tgtEl>
                                        <p:attrNameLst>
                                          <p:attrName>ppt_w</p:attrName>
                                        </p:attrNameLst>
                                      </p:cBhvr>
                                      <p:tavLst>
                                        <p:tav tm="0">
                                          <p:val>
                                            <p:fltVal val="0"/>
                                          </p:val>
                                        </p:tav>
                                        <p:tav tm="100000">
                                          <p:val>
                                            <p:strVal val="#ppt_w"/>
                                          </p:val>
                                        </p:tav>
                                      </p:tavLst>
                                    </p:anim>
                                    <p:anim calcmode="lin" valueType="num">
                                      <p:cBhvr>
                                        <p:cTn id="17" dur="500" fill="hold"/>
                                        <p:tgtEl>
                                          <p:spTgt spid="18"/>
                                        </p:tgtEl>
                                        <p:attrNameLst>
                                          <p:attrName>ppt_h</p:attrName>
                                        </p:attrNameLst>
                                      </p:cBhvr>
                                      <p:tavLst>
                                        <p:tav tm="0">
                                          <p:val>
                                            <p:fltVal val="0"/>
                                          </p:val>
                                        </p:tav>
                                        <p:tav tm="100000">
                                          <p:val>
                                            <p:strVal val="#ppt_h"/>
                                          </p:val>
                                        </p:tav>
                                      </p:tavLst>
                                    </p:anim>
                                    <p:animEffect transition="in" filter="fad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0"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p:cTn id="23" dur="500" fill="hold"/>
                                        <p:tgtEl>
                                          <p:spTgt spid="2050"/>
                                        </p:tgtEl>
                                        <p:attrNameLst>
                                          <p:attrName>ppt_w</p:attrName>
                                        </p:attrNameLst>
                                      </p:cBhvr>
                                      <p:tavLst>
                                        <p:tav tm="0">
                                          <p:val>
                                            <p:fltVal val="0"/>
                                          </p:val>
                                        </p:tav>
                                        <p:tav tm="100000">
                                          <p:val>
                                            <p:strVal val="#ppt_w"/>
                                          </p:val>
                                        </p:tav>
                                      </p:tavLst>
                                    </p:anim>
                                    <p:anim calcmode="lin" valueType="num">
                                      <p:cBhvr>
                                        <p:cTn id="24" dur="500" fill="hold"/>
                                        <p:tgtEl>
                                          <p:spTgt spid="2050"/>
                                        </p:tgtEl>
                                        <p:attrNameLst>
                                          <p:attrName>ppt_h</p:attrName>
                                        </p:attrNameLst>
                                      </p:cBhvr>
                                      <p:tavLst>
                                        <p:tav tm="0">
                                          <p:val>
                                            <p:fltVal val="0"/>
                                          </p:val>
                                        </p:tav>
                                        <p:tav tm="100000">
                                          <p:val>
                                            <p:strVal val="#ppt_h"/>
                                          </p:val>
                                        </p:tav>
                                      </p:tavLst>
                                    </p:anim>
                                    <p:animEffect transition="in" filter="fade">
                                      <p:cBhvr>
                                        <p:cTn id="25"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57DC04B5-871A-43B5-9EA1-6ED4460555B7}"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16</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Problemi che possono scaturire dai rapporti prematrimoniali</a:t>
            </a:r>
            <a:endParaRPr lang="it-IT" sz="2000" b="1" dirty="0">
              <a:solidFill>
                <a:srgbClr val="0070C0"/>
              </a:solidFill>
            </a:endParaRPr>
          </a:p>
        </p:txBody>
      </p:sp>
      <p:sp>
        <p:nvSpPr>
          <p:cNvPr id="16" name="Rettangolo 15"/>
          <p:cNvSpPr/>
          <p:nvPr/>
        </p:nvSpPr>
        <p:spPr>
          <a:xfrm>
            <a:off x="251520" y="1844824"/>
            <a:ext cx="2808312" cy="144016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algn="just"/>
            <a:r>
              <a:rPr lang="it-IT" dirty="0" smtClean="0">
                <a:solidFill>
                  <a:srgbClr val="FFFF00"/>
                </a:solidFill>
              </a:rPr>
              <a:t>Possono essere premessa per matrimoni sbagliati </a:t>
            </a:r>
            <a:r>
              <a:rPr lang="it-IT" dirty="0">
                <a:solidFill>
                  <a:srgbClr val="FFFF00"/>
                </a:solidFill>
              </a:rPr>
              <a:t>che poi sfociano in divorzi dolorosi che lasciano alle spalle dolore, odio, ecc. </a:t>
            </a: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21" name="Rettangolo 20"/>
          <p:cNvSpPr/>
          <p:nvPr/>
        </p:nvSpPr>
        <p:spPr>
          <a:xfrm>
            <a:off x="6444208" y="3717032"/>
            <a:ext cx="2448272" cy="244827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lvl="0" algn="just"/>
            <a:r>
              <a:rPr lang="it-IT" dirty="0" smtClean="0">
                <a:solidFill>
                  <a:srgbClr val="FFFF00"/>
                </a:solidFill>
              </a:rPr>
              <a:t>Lasciano </a:t>
            </a:r>
            <a:r>
              <a:rPr lang="it-IT" dirty="0">
                <a:solidFill>
                  <a:srgbClr val="FFFF00"/>
                </a:solidFill>
              </a:rPr>
              <a:t>spesso un senso di incompletezza psicologica che può avere delle conseguenze negative sulla futura vita sessuale della coppia.</a:t>
            </a:r>
          </a:p>
          <a:p>
            <a:pPr lvl="0"/>
            <a:endParaRPr lang="it-IT" dirty="0">
              <a:solidFill>
                <a:srgbClr val="FFFF00"/>
              </a:solidFill>
            </a:endParaRPr>
          </a:p>
        </p:txBody>
      </p:sp>
      <p:sp>
        <p:nvSpPr>
          <p:cNvPr id="12" name="Rettangolo 11"/>
          <p:cNvSpPr/>
          <p:nvPr/>
        </p:nvSpPr>
        <p:spPr>
          <a:xfrm>
            <a:off x="251520" y="3573016"/>
            <a:ext cx="2808312" cy="259228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lvl="0" algn="just"/>
            <a:r>
              <a:rPr lang="it-IT" dirty="0">
                <a:solidFill>
                  <a:srgbClr val="FFFF00"/>
                </a:solidFill>
              </a:rPr>
              <a:t>Tanti giovani, a causa dei rapporti precedentemente praticati, quando si accorgono che quella non è la persona giusta non sono in grado di tornare indietro perché ormai troppo legati da rapporti molto intimi.</a:t>
            </a: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13" name="Rettangolo 12"/>
          <p:cNvSpPr/>
          <p:nvPr/>
        </p:nvSpPr>
        <p:spPr>
          <a:xfrm>
            <a:off x="3347864" y="4077072"/>
            <a:ext cx="2808312" cy="208823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a:solidFill>
                  <a:srgbClr val="FFFF00"/>
                </a:solidFill>
              </a:rPr>
              <a:t>I</a:t>
            </a:r>
            <a:r>
              <a:rPr lang="it-IT" dirty="0" smtClean="0">
                <a:solidFill>
                  <a:srgbClr val="FFFF00"/>
                </a:solidFill>
              </a:rPr>
              <a:t>mpediscono </a:t>
            </a:r>
            <a:r>
              <a:rPr lang="it-IT" dirty="0">
                <a:solidFill>
                  <a:srgbClr val="FFFF00"/>
                </a:solidFill>
              </a:rPr>
              <a:t>la reale e profonda conoscenza della persona che si ha accanto. Non si sposa un corpo, ma una persona con tutti i suoi pregi ma soprattutto con i suoi </a:t>
            </a:r>
            <a:r>
              <a:rPr lang="it-IT" dirty="0" smtClean="0">
                <a:solidFill>
                  <a:srgbClr val="FFFF00"/>
                </a:solidFill>
              </a:rPr>
              <a:t>difetti. </a:t>
            </a:r>
            <a:endParaRPr lang="it-IT" dirty="0">
              <a:solidFill>
                <a:srgbClr val="FFFF00"/>
              </a:solidFill>
            </a:endParaRPr>
          </a:p>
          <a:p>
            <a:pPr algn="just"/>
            <a:endParaRPr lang="it-IT" dirty="0">
              <a:solidFill>
                <a:srgbClr val="FFFF00"/>
              </a:solidFill>
            </a:endParaRPr>
          </a:p>
          <a:p>
            <a:pPr lvl="0"/>
            <a:endParaRPr lang="it-IT" dirty="0"/>
          </a:p>
        </p:txBody>
      </p:sp>
      <p:sp>
        <p:nvSpPr>
          <p:cNvPr id="17" name="Rettangolo 16"/>
          <p:cNvSpPr/>
          <p:nvPr/>
        </p:nvSpPr>
        <p:spPr>
          <a:xfrm>
            <a:off x="6444208" y="1844824"/>
            <a:ext cx="2448272" cy="136815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lvl="0" algn="just"/>
            <a:r>
              <a:rPr lang="it-IT" dirty="0" smtClean="0">
                <a:solidFill>
                  <a:srgbClr val="FFFF00"/>
                </a:solidFill>
              </a:rPr>
              <a:t>Questi </a:t>
            </a:r>
            <a:r>
              <a:rPr lang="it-IT" dirty="0">
                <a:solidFill>
                  <a:srgbClr val="FFFF00"/>
                </a:solidFill>
              </a:rPr>
              <a:t>rapporti possono creare una concezione banale e irrilevante dell’atto sessuale.</a:t>
            </a:r>
          </a:p>
          <a:p>
            <a:pPr lvl="0"/>
            <a:endParaRPr lang="it-IT" dirty="0">
              <a:solidFill>
                <a:srgbClr val="FFFF00"/>
              </a:solidFill>
            </a:endParaRPr>
          </a:p>
        </p:txBody>
      </p:sp>
      <p:cxnSp>
        <p:nvCxnSpPr>
          <p:cNvPr id="22" name="Connettore 2 21"/>
          <p:cNvCxnSpPr/>
          <p:nvPr/>
        </p:nvCxnSpPr>
        <p:spPr>
          <a:xfrm flipH="1">
            <a:off x="2267744" y="1556792"/>
            <a:ext cx="2304256" cy="2160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3" name="Connettore 2 22"/>
          <p:cNvCxnSpPr/>
          <p:nvPr/>
        </p:nvCxnSpPr>
        <p:spPr>
          <a:xfrm flipH="1">
            <a:off x="3059832" y="1556792"/>
            <a:ext cx="1520552" cy="20162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H="1">
            <a:off x="4572000" y="1556792"/>
            <a:ext cx="16768" cy="244827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5" name="Connettore 2 24"/>
          <p:cNvCxnSpPr/>
          <p:nvPr/>
        </p:nvCxnSpPr>
        <p:spPr>
          <a:xfrm>
            <a:off x="4572000" y="1556792"/>
            <a:ext cx="1800200" cy="208823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4572000" y="1556792"/>
            <a:ext cx="2376264" cy="2160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8" name="Ovale 17"/>
          <p:cNvSpPr/>
          <p:nvPr/>
        </p:nvSpPr>
        <p:spPr>
          <a:xfrm>
            <a:off x="4067944" y="1484784"/>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anim calcmode="lin" valueType="num">
                                      <p:cBhvr>
                                        <p:cTn id="17" dur="1000" fill="hold"/>
                                        <p:tgtEl>
                                          <p:spTgt spid="18"/>
                                        </p:tgtEl>
                                        <p:attrNameLst>
                                          <p:attrName>ppt_x</p:attrName>
                                        </p:attrNameLst>
                                      </p:cBhvr>
                                      <p:tavLst>
                                        <p:tav tm="0">
                                          <p:val>
                                            <p:strVal val="#ppt_x"/>
                                          </p:val>
                                        </p:tav>
                                        <p:tav tm="100000">
                                          <p:val>
                                            <p:strVal val="#ppt_x"/>
                                          </p:val>
                                        </p:tav>
                                      </p:tavLst>
                                    </p:anim>
                                    <p:anim calcmode="lin" valueType="num">
                                      <p:cBhvr>
                                        <p:cTn id="1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p:cTn id="36" dur="500" fill="hold"/>
                                        <p:tgtEl>
                                          <p:spTgt spid="23"/>
                                        </p:tgtEl>
                                        <p:attrNameLst>
                                          <p:attrName>ppt_w</p:attrName>
                                        </p:attrNameLst>
                                      </p:cBhvr>
                                      <p:tavLst>
                                        <p:tav tm="0">
                                          <p:val>
                                            <p:fltVal val="0"/>
                                          </p:val>
                                        </p:tav>
                                        <p:tav tm="100000">
                                          <p:val>
                                            <p:strVal val="#ppt_w"/>
                                          </p:val>
                                        </p:tav>
                                      </p:tavLst>
                                    </p:anim>
                                    <p:anim calcmode="lin" valueType="num">
                                      <p:cBhvr>
                                        <p:cTn id="37" dur="500" fill="hold"/>
                                        <p:tgtEl>
                                          <p:spTgt spid="23"/>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childTnLst>
                                </p:cTn>
                              </p:par>
                            </p:childTnLst>
                          </p:cTn>
                        </p:par>
                      </p:childTnLst>
                    </p:cTn>
                  </p:par>
                  <p:par>
                    <p:cTn id="59" fill="hold">
                      <p:stCondLst>
                        <p:cond delay="indefinite"/>
                      </p:stCondLst>
                      <p:childTnLst>
                        <p:par>
                          <p:cTn id="60" fill="hold">
                            <p:stCondLst>
                              <p:cond delay="0"/>
                            </p:stCondLst>
                            <p:childTnLst>
                              <p:par>
                                <p:cTn id="61" presetID="23" presetClass="entr" presetSubtype="16" fill="hold" nodeType="click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p:cTn id="63" dur="500" fill="hold"/>
                                        <p:tgtEl>
                                          <p:spTgt spid="25"/>
                                        </p:tgtEl>
                                        <p:attrNameLst>
                                          <p:attrName>ppt_w</p:attrName>
                                        </p:attrNameLst>
                                      </p:cBhvr>
                                      <p:tavLst>
                                        <p:tav tm="0">
                                          <p:val>
                                            <p:fltVal val="0"/>
                                          </p:val>
                                        </p:tav>
                                        <p:tav tm="100000">
                                          <p:val>
                                            <p:strVal val="#ppt_w"/>
                                          </p:val>
                                        </p:tav>
                                      </p:tavLst>
                                    </p:anim>
                                    <p:anim calcmode="lin" valueType="num">
                                      <p:cBhvr>
                                        <p:cTn id="64" dur="500" fill="hold"/>
                                        <p:tgtEl>
                                          <p:spTgt spid="25"/>
                                        </p:tgtEl>
                                        <p:attrNameLst>
                                          <p:attrName>ppt_h</p:attrName>
                                        </p:attrNameLst>
                                      </p:cBhvr>
                                      <p:tavLst>
                                        <p:tav tm="0">
                                          <p:val>
                                            <p:fltVal val="0"/>
                                          </p:val>
                                        </p:tav>
                                        <p:tav tm="100000">
                                          <p:val>
                                            <p:strVal val="#ppt_h"/>
                                          </p:val>
                                        </p:tav>
                                      </p:tavLst>
                                    </p:anim>
                                  </p:childTnLst>
                                </p:cTn>
                              </p:par>
                            </p:childTnLst>
                          </p:cTn>
                        </p:par>
                      </p:childTnLst>
                    </p:cTn>
                  </p:par>
                  <p:par>
                    <p:cTn id="65" fill="hold">
                      <p:stCondLst>
                        <p:cond delay="indefinite"/>
                      </p:stCondLst>
                      <p:childTnLst>
                        <p:par>
                          <p:cTn id="66" fill="hold">
                            <p:stCondLst>
                              <p:cond delay="0"/>
                            </p:stCondLst>
                            <p:childTnLst>
                              <p:par>
                                <p:cTn id="67" presetID="53"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anim calcmode="lin" valueType="num">
                                      <p:cBhvr>
                                        <p:cTn id="69" dur="500" fill="hold"/>
                                        <p:tgtEl>
                                          <p:spTgt spid="21"/>
                                        </p:tgtEl>
                                        <p:attrNameLst>
                                          <p:attrName>ppt_w</p:attrName>
                                        </p:attrNameLst>
                                      </p:cBhvr>
                                      <p:tavLst>
                                        <p:tav tm="0">
                                          <p:val>
                                            <p:fltVal val="0"/>
                                          </p:val>
                                        </p:tav>
                                        <p:tav tm="100000">
                                          <p:val>
                                            <p:strVal val="#ppt_w"/>
                                          </p:val>
                                        </p:tav>
                                      </p:tavLst>
                                    </p:anim>
                                    <p:anim calcmode="lin" valueType="num">
                                      <p:cBhvr>
                                        <p:cTn id="70" dur="500" fill="hold"/>
                                        <p:tgtEl>
                                          <p:spTgt spid="21"/>
                                        </p:tgtEl>
                                        <p:attrNameLst>
                                          <p:attrName>ppt_h</p:attrName>
                                        </p:attrNameLst>
                                      </p:cBhvr>
                                      <p:tavLst>
                                        <p:tav tm="0">
                                          <p:val>
                                            <p:fltVal val="0"/>
                                          </p:val>
                                        </p:tav>
                                        <p:tav tm="100000">
                                          <p:val>
                                            <p:strVal val="#ppt_h"/>
                                          </p:val>
                                        </p:tav>
                                      </p:tavLst>
                                    </p:anim>
                                    <p:animEffect transition="in" filter="fade">
                                      <p:cBhvr>
                                        <p:cTn id="71" dur="500"/>
                                        <p:tgtEl>
                                          <p:spTgt spid="21"/>
                                        </p:tgtEl>
                                      </p:cBhvr>
                                    </p:animEffect>
                                  </p:childTnLst>
                                </p:cTn>
                              </p:par>
                            </p:childTnLst>
                          </p:cTn>
                        </p:par>
                      </p:childTnLst>
                    </p:cTn>
                  </p:par>
                  <p:par>
                    <p:cTn id="72" fill="hold">
                      <p:stCondLst>
                        <p:cond delay="indefinite"/>
                      </p:stCondLst>
                      <p:childTnLst>
                        <p:par>
                          <p:cTn id="73" fill="hold">
                            <p:stCondLst>
                              <p:cond delay="0"/>
                            </p:stCondLst>
                            <p:childTnLst>
                              <p:par>
                                <p:cTn id="74" presetID="23" presetClass="entr" presetSubtype="16" fill="hold" nodeType="clickEffect">
                                  <p:stCondLst>
                                    <p:cond delay="0"/>
                                  </p:stCondLst>
                                  <p:childTnLst>
                                    <p:set>
                                      <p:cBhvr>
                                        <p:cTn id="75" dur="1" fill="hold">
                                          <p:stCondLst>
                                            <p:cond delay="0"/>
                                          </p:stCondLst>
                                        </p:cTn>
                                        <p:tgtEl>
                                          <p:spTgt spid="26"/>
                                        </p:tgtEl>
                                        <p:attrNameLst>
                                          <p:attrName>style.visibility</p:attrName>
                                        </p:attrNameLst>
                                      </p:cBhvr>
                                      <p:to>
                                        <p:strVal val="visible"/>
                                      </p:to>
                                    </p:set>
                                    <p:anim calcmode="lin" valueType="num">
                                      <p:cBhvr>
                                        <p:cTn id="76" dur="500" fill="hold"/>
                                        <p:tgtEl>
                                          <p:spTgt spid="26"/>
                                        </p:tgtEl>
                                        <p:attrNameLst>
                                          <p:attrName>ppt_w</p:attrName>
                                        </p:attrNameLst>
                                      </p:cBhvr>
                                      <p:tavLst>
                                        <p:tav tm="0">
                                          <p:val>
                                            <p:fltVal val="0"/>
                                          </p:val>
                                        </p:tav>
                                        <p:tav tm="100000">
                                          <p:val>
                                            <p:strVal val="#ppt_w"/>
                                          </p:val>
                                        </p:tav>
                                      </p:tavLst>
                                    </p:anim>
                                    <p:anim calcmode="lin" valueType="num">
                                      <p:cBhvr>
                                        <p:cTn id="77"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78" fill="hold">
                      <p:stCondLst>
                        <p:cond delay="indefinite"/>
                      </p:stCondLst>
                      <p:childTnLst>
                        <p:par>
                          <p:cTn id="79" fill="hold">
                            <p:stCondLst>
                              <p:cond delay="0"/>
                            </p:stCondLst>
                            <p:childTnLst>
                              <p:par>
                                <p:cTn id="80" presetID="53" presetClass="entr" presetSubtype="0"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 calcmode="lin" valueType="num">
                                      <p:cBhvr>
                                        <p:cTn id="82" dur="500" fill="hold"/>
                                        <p:tgtEl>
                                          <p:spTgt spid="17"/>
                                        </p:tgtEl>
                                        <p:attrNameLst>
                                          <p:attrName>ppt_w</p:attrName>
                                        </p:attrNameLst>
                                      </p:cBhvr>
                                      <p:tavLst>
                                        <p:tav tm="0">
                                          <p:val>
                                            <p:fltVal val="0"/>
                                          </p:val>
                                        </p:tav>
                                        <p:tav tm="100000">
                                          <p:val>
                                            <p:strVal val="#ppt_w"/>
                                          </p:val>
                                        </p:tav>
                                      </p:tavLst>
                                    </p:anim>
                                    <p:anim calcmode="lin" valueType="num">
                                      <p:cBhvr>
                                        <p:cTn id="83" dur="500" fill="hold"/>
                                        <p:tgtEl>
                                          <p:spTgt spid="17"/>
                                        </p:tgtEl>
                                        <p:attrNameLst>
                                          <p:attrName>ppt_h</p:attrName>
                                        </p:attrNameLst>
                                      </p:cBhvr>
                                      <p:tavLst>
                                        <p:tav tm="0">
                                          <p:val>
                                            <p:fltVal val="0"/>
                                          </p:val>
                                        </p:tav>
                                        <p:tav tm="100000">
                                          <p:val>
                                            <p:strVal val="#ppt_h"/>
                                          </p:val>
                                        </p:tav>
                                      </p:tavLst>
                                    </p:anim>
                                    <p:animEffect transition="in" filter="fade">
                                      <p:cBhvr>
                                        <p:cTn id="8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21" grpId="0" animBg="1"/>
      <p:bldP spid="12" grpId="0" animBg="1"/>
      <p:bldP spid="13" grpId="0" animBg="1"/>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F8B50E98-30C6-4FAB-A030-5F8B641EF77B}"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17</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La castità</a:t>
            </a:r>
            <a:endParaRPr lang="it-IT" sz="2000" b="1" dirty="0">
              <a:solidFill>
                <a:srgbClr val="0070C0"/>
              </a:solidFill>
            </a:endParaRPr>
          </a:p>
        </p:txBody>
      </p:sp>
      <p:sp>
        <p:nvSpPr>
          <p:cNvPr id="16" name="Rettangolo 15"/>
          <p:cNvSpPr/>
          <p:nvPr/>
        </p:nvSpPr>
        <p:spPr>
          <a:xfrm>
            <a:off x="251520" y="1628800"/>
            <a:ext cx="8640960" cy="129614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algn="just"/>
            <a:r>
              <a:rPr lang="it-IT" sz="2000" dirty="0">
                <a:solidFill>
                  <a:srgbClr val="FFFF00"/>
                </a:solidFill>
              </a:rPr>
              <a:t>La parola castità viene spesso usata, nel linguaggio comune, con il significato di </a:t>
            </a:r>
            <a:r>
              <a:rPr lang="it-IT" sz="2000" i="1" dirty="0">
                <a:solidFill>
                  <a:srgbClr val="FFFF00"/>
                </a:solidFill>
              </a:rPr>
              <a:t>continenza, astinenza.</a:t>
            </a:r>
            <a:r>
              <a:rPr lang="it-IT" sz="2000" dirty="0">
                <a:solidFill>
                  <a:srgbClr val="FFFF00"/>
                </a:solidFill>
              </a:rPr>
              <a:t> In realtà essa ha un significato molto più generale, perché significa: </a:t>
            </a:r>
            <a:endParaRPr lang="it-IT" sz="2000" dirty="0" smtClean="0">
              <a:solidFill>
                <a:srgbClr val="FFFF00"/>
              </a:solidFill>
            </a:endParaRPr>
          </a:p>
          <a:p>
            <a:pPr algn="ctr"/>
            <a:r>
              <a:rPr lang="it-IT" sz="2000" b="1" dirty="0" smtClean="0">
                <a:solidFill>
                  <a:schemeClr val="tx1"/>
                </a:solidFill>
              </a:rPr>
              <a:t>“ </a:t>
            </a:r>
            <a:r>
              <a:rPr lang="it-IT" sz="2000" b="1" dirty="0">
                <a:solidFill>
                  <a:schemeClr val="tx1"/>
                </a:solidFill>
              </a:rPr>
              <a:t>vivere bene la propria sessualità secondo il proprio stato di vita”.</a:t>
            </a: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18" name="Rettangolo 17"/>
          <p:cNvSpPr/>
          <p:nvPr/>
        </p:nvSpPr>
        <p:spPr>
          <a:xfrm>
            <a:off x="251520" y="3356992"/>
            <a:ext cx="8640960" cy="129614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algn="just"/>
            <a:r>
              <a:rPr lang="it-IT" sz="2000" dirty="0">
                <a:solidFill>
                  <a:srgbClr val="FFFF00"/>
                </a:solidFill>
              </a:rPr>
              <a:t>Così, per esempio, moglie e marito vivono quella che si chiama </a:t>
            </a:r>
            <a:r>
              <a:rPr lang="it-IT" sz="2000" i="1" dirty="0">
                <a:solidFill>
                  <a:srgbClr val="FFFF00"/>
                </a:solidFill>
              </a:rPr>
              <a:t>castità coniugale</a:t>
            </a:r>
            <a:r>
              <a:rPr lang="it-IT" sz="2000" dirty="0">
                <a:solidFill>
                  <a:srgbClr val="FFFF00"/>
                </a:solidFill>
              </a:rPr>
              <a:t>, che non vuol dire evitare a priori il rapporto sessuale, ma al contrario viverlo nel suo pieno e vero significato. Invece per i </a:t>
            </a:r>
            <a:r>
              <a:rPr lang="it-IT" sz="2000" dirty="0" err="1">
                <a:solidFill>
                  <a:srgbClr val="FFFF00"/>
                </a:solidFill>
              </a:rPr>
              <a:t>singles</a:t>
            </a:r>
            <a:r>
              <a:rPr lang="it-IT" sz="2000" dirty="0">
                <a:solidFill>
                  <a:srgbClr val="FFFF00"/>
                </a:solidFill>
              </a:rPr>
              <a:t>, i fidanzati e i consacrati la castità va vissuta nella continenza.</a:t>
            </a: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20" name="Rettangolo 19"/>
          <p:cNvSpPr/>
          <p:nvPr/>
        </p:nvSpPr>
        <p:spPr>
          <a:xfrm>
            <a:off x="251520" y="5085184"/>
            <a:ext cx="8640960" cy="136815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algn="just"/>
            <a:r>
              <a:rPr lang="it-IT" sz="2000" dirty="0">
                <a:solidFill>
                  <a:srgbClr val="FFFF00"/>
                </a:solidFill>
              </a:rPr>
              <a:t>Imparare a vivere bene la propria sessualità richiede un impegno costante per tutta la vita. Lo sforzo può essere maggiore in certi periodi, come </a:t>
            </a:r>
            <a:r>
              <a:rPr lang="it-IT" sz="2000" dirty="0" smtClean="0">
                <a:solidFill>
                  <a:srgbClr val="FFFF00"/>
                </a:solidFill>
              </a:rPr>
              <a:t>quello giovanile </a:t>
            </a:r>
            <a:r>
              <a:rPr lang="it-IT" sz="2000" dirty="0">
                <a:solidFill>
                  <a:srgbClr val="FFFF00"/>
                </a:solidFill>
              </a:rPr>
              <a:t>in cui si sta formando la </a:t>
            </a:r>
            <a:r>
              <a:rPr lang="it-IT" sz="2000" dirty="0" smtClean="0">
                <a:solidFill>
                  <a:srgbClr val="FFFF00"/>
                </a:solidFill>
              </a:rPr>
              <a:t>personalità </a:t>
            </a:r>
            <a:r>
              <a:rPr lang="it-IT" sz="2000" dirty="0">
                <a:solidFill>
                  <a:srgbClr val="FFFF00"/>
                </a:solidFill>
              </a:rPr>
              <a:t>e</a:t>
            </a:r>
            <a:r>
              <a:rPr lang="it-IT" sz="2000" dirty="0" smtClean="0">
                <a:solidFill>
                  <a:srgbClr val="FFFF00"/>
                </a:solidFill>
              </a:rPr>
              <a:t>, quindi</a:t>
            </a:r>
            <a:r>
              <a:rPr lang="it-IT" sz="2000" dirty="0">
                <a:solidFill>
                  <a:srgbClr val="FFFF00"/>
                </a:solidFill>
              </a:rPr>
              <a:t>, è necessario </a:t>
            </a:r>
            <a:r>
              <a:rPr lang="it-IT" sz="2000" dirty="0" smtClean="0">
                <a:solidFill>
                  <a:srgbClr val="FFFF00"/>
                </a:solidFill>
              </a:rPr>
              <a:t>imparare  a mettere in pratica comportamenti </a:t>
            </a:r>
            <a:r>
              <a:rPr lang="it-IT" sz="2000" i="1" dirty="0" smtClean="0">
                <a:solidFill>
                  <a:srgbClr val="FFFF00"/>
                </a:solidFill>
              </a:rPr>
              <a:t>consapevoli, liberi e responsabili</a:t>
            </a:r>
            <a:r>
              <a:rPr lang="it-IT" sz="2000" dirty="0" smtClean="0">
                <a:solidFill>
                  <a:srgbClr val="FFFF00"/>
                </a:solidFill>
              </a:rPr>
              <a:t>.</a:t>
            </a:r>
            <a:endParaRPr lang="it-IT" sz="2000" dirty="0">
              <a:solidFill>
                <a:srgbClr val="FFFF00"/>
              </a:solidFill>
            </a:endParaRP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11" name="Freccia in giù 10"/>
          <p:cNvSpPr/>
          <p:nvPr/>
        </p:nvSpPr>
        <p:spPr>
          <a:xfrm>
            <a:off x="3995936" y="2924944"/>
            <a:ext cx="648072"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giù 11"/>
          <p:cNvSpPr/>
          <p:nvPr/>
        </p:nvSpPr>
        <p:spPr>
          <a:xfrm>
            <a:off x="3995936" y="4653136"/>
            <a:ext cx="648072"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fltVal val="0"/>
                                          </p:val>
                                        </p:tav>
                                        <p:tav tm="100000">
                                          <p:val>
                                            <p:strVal val="#ppt_w"/>
                                          </p:val>
                                        </p:tav>
                                      </p:tavLst>
                                    </p:anim>
                                    <p:anim calcmode="lin" valueType="num">
                                      <p:cBhvr>
                                        <p:cTn id="31" dur="500" fill="hold"/>
                                        <p:tgtEl>
                                          <p:spTgt spid="18"/>
                                        </p:tgtEl>
                                        <p:attrNameLst>
                                          <p:attrName>ppt_h</p:attrName>
                                        </p:attrNameLst>
                                      </p:cBhvr>
                                      <p:tavLst>
                                        <p:tav tm="0">
                                          <p:val>
                                            <p:fltVal val="0"/>
                                          </p:val>
                                        </p:tav>
                                        <p:tav tm="100000">
                                          <p:val>
                                            <p:strVal val="#ppt_h"/>
                                          </p:val>
                                        </p:tav>
                                      </p:tavLst>
                                    </p:anim>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
                                          </p:val>
                                        </p:tav>
                                        <p:tav tm="100000">
                                          <p:val>
                                            <p:strVal val="#ppt_x"/>
                                          </p:val>
                                        </p:tav>
                                      </p:tavLst>
                                    </p:anim>
                                    <p:anim calcmode="lin" valueType="num">
                                      <p:cBhvr>
                                        <p:cTn id="3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p:cTn id="44" dur="500" fill="hold"/>
                                        <p:tgtEl>
                                          <p:spTgt spid="20"/>
                                        </p:tgtEl>
                                        <p:attrNameLst>
                                          <p:attrName>ppt_w</p:attrName>
                                        </p:attrNameLst>
                                      </p:cBhvr>
                                      <p:tavLst>
                                        <p:tav tm="0">
                                          <p:val>
                                            <p:fltVal val="0"/>
                                          </p:val>
                                        </p:tav>
                                        <p:tav tm="100000">
                                          <p:val>
                                            <p:strVal val="#ppt_w"/>
                                          </p:val>
                                        </p:tav>
                                      </p:tavLst>
                                    </p:anim>
                                    <p:anim calcmode="lin" valueType="num">
                                      <p:cBhvr>
                                        <p:cTn id="45" dur="500" fill="hold"/>
                                        <p:tgtEl>
                                          <p:spTgt spid="20"/>
                                        </p:tgtEl>
                                        <p:attrNameLst>
                                          <p:attrName>ppt_h</p:attrName>
                                        </p:attrNameLst>
                                      </p:cBhvr>
                                      <p:tavLst>
                                        <p:tav tm="0">
                                          <p:val>
                                            <p:fltVal val="0"/>
                                          </p:val>
                                        </p:tav>
                                        <p:tav tm="100000">
                                          <p:val>
                                            <p:strVal val="#ppt_h"/>
                                          </p:val>
                                        </p:tav>
                                      </p:tavLst>
                                    </p:anim>
                                    <p:animEffect transition="in" filter="fade">
                                      <p:cBhvr>
                                        <p:cTn id="4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8" grpId="0" animBg="1"/>
      <p:bldP spid="20" grpId="0" animBg="1"/>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5BDFFC51-AD2C-4A37-8803-2600FCF160A5}" type="datetime1">
              <a:rPr lang="it-IT" smtClean="0"/>
              <a:pPr/>
              <a:t>27/07/2022</a:t>
            </a:fld>
            <a:endParaRPr lang="it-IT" dirty="0"/>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18</a:t>
            </a:fld>
            <a:endParaRPr lang="it-IT" dirty="0"/>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I perché della castità</a:t>
            </a:r>
            <a:endParaRPr lang="it-IT" sz="2000" b="1" dirty="0">
              <a:solidFill>
                <a:srgbClr val="0070C0"/>
              </a:solidFill>
            </a:endParaRPr>
          </a:p>
        </p:txBody>
      </p:sp>
      <p:sp>
        <p:nvSpPr>
          <p:cNvPr id="16" name="Rettangolo 15"/>
          <p:cNvSpPr/>
          <p:nvPr/>
        </p:nvSpPr>
        <p:spPr>
          <a:xfrm>
            <a:off x="3131840" y="1772816"/>
            <a:ext cx="5760640"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400" dirty="0" smtClean="0">
              <a:solidFill>
                <a:srgbClr val="FFFF00"/>
              </a:solidFill>
            </a:endParaRPr>
          </a:p>
          <a:p>
            <a:pPr algn="just"/>
            <a:r>
              <a:rPr lang="it-IT" sz="1400" dirty="0" smtClean="0">
                <a:solidFill>
                  <a:srgbClr val="FFFF00"/>
                </a:solidFill>
              </a:rPr>
              <a:t>La </a:t>
            </a:r>
            <a:r>
              <a:rPr lang="it-IT" sz="1400" dirty="0">
                <a:solidFill>
                  <a:srgbClr val="FFFF00"/>
                </a:solidFill>
              </a:rPr>
              <a:t>sessualità è per la crescita dell’uomo; se si usa disordinatamente la </a:t>
            </a:r>
            <a:r>
              <a:rPr lang="it-IT" sz="1400" dirty="0" smtClean="0">
                <a:solidFill>
                  <a:srgbClr val="FFFF00"/>
                </a:solidFill>
              </a:rPr>
              <a:t>sessualità, </a:t>
            </a:r>
            <a:r>
              <a:rPr lang="it-IT" sz="1400" dirty="0">
                <a:solidFill>
                  <a:srgbClr val="FFFF00"/>
                </a:solidFill>
              </a:rPr>
              <a:t>l’uomo diventa schiavo della propria sessualità.</a:t>
            </a:r>
          </a:p>
          <a:p>
            <a:pPr lvl="0"/>
            <a:endParaRPr lang="it-IT" dirty="0"/>
          </a:p>
        </p:txBody>
      </p:sp>
      <p:sp>
        <p:nvSpPr>
          <p:cNvPr id="18" name="Rettangolo 17"/>
          <p:cNvSpPr/>
          <p:nvPr/>
        </p:nvSpPr>
        <p:spPr>
          <a:xfrm>
            <a:off x="3131840" y="2708920"/>
            <a:ext cx="5760640" cy="129614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smtClean="0">
              <a:solidFill>
                <a:srgbClr val="FFFF00"/>
              </a:solidFill>
            </a:endParaRPr>
          </a:p>
          <a:p>
            <a:pPr algn="just"/>
            <a:r>
              <a:rPr lang="it-IT" sz="1400" dirty="0" smtClean="0">
                <a:solidFill>
                  <a:srgbClr val="FFFF00"/>
                </a:solidFill>
              </a:rPr>
              <a:t>Noi </a:t>
            </a:r>
            <a:r>
              <a:rPr lang="it-IT" sz="1400" dirty="0">
                <a:solidFill>
                  <a:srgbClr val="FFFF00"/>
                </a:solidFill>
              </a:rPr>
              <a:t>uomini comunichiamo con gli altri con le parole, con i segni, con i gesti</a:t>
            </a:r>
            <a:r>
              <a:rPr lang="it-IT" sz="1400" dirty="0" smtClean="0">
                <a:solidFill>
                  <a:srgbClr val="FFFF00"/>
                </a:solidFill>
              </a:rPr>
              <a:t>. Il </a:t>
            </a:r>
            <a:r>
              <a:rPr lang="it-IT" sz="1400" dirty="0">
                <a:solidFill>
                  <a:srgbClr val="FFFF00"/>
                </a:solidFill>
              </a:rPr>
              <a:t>gesto più comunicativo di tutti è senza dubbio l’atto sessuale</a:t>
            </a:r>
            <a:r>
              <a:rPr lang="it-IT" sz="1400" dirty="0" smtClean="0">
                <a:solidFill>
                  <a:srgbClr val="FFFF00"/>
                </a:solidFill>
              </a:rPr>
              <a:t>. Ma</a:t>
            </a:r>
            <a:r>
              <a:rPr lang="it-IT" sz="1400" dirty="0">
                <a:solidFill>
                  <a:srgbClr val="FFFF00"/>
                </a:solidFill>
              </a:rPr>
              <a:t>, un gesto può essere vero o falso</a:t>
            </a:r>
            <a:r>
              <a:rPr lang="it-IT" sz="1400" dirty="0" smtClean="0">
                <a:solidFill>
                  <a:srgbClr val="FFFF00"/>
                </a:solidFill>
              </a:rPr>
              <a:t>. Es. la </a:t>
            </a:r>
            <a:r>
              <a:rPr lang="it-IT" sz="1400" i="1" dirty="0" smtClean="0">
                <a:solidFill>
                  <a:srgbClr val="FFFF00"/>
                </a:solidFill>
              </a:rPr>
              <a:t>Masturbazione</a:t>
            </a:r>
            <a:r>
              <a:rPr lang="it-IT" sz="1400" dirty="0" smtClean="0">
                <a:solidFill>
                  <a:srgbClr val="FFFF00"/>
                </a:solidFill>
              </a:rPr>
              <a:t> </a:t>
            </a:r>
            <a:r>
              <a:rPr lang="it-IT" sz="1400" dirty="0">
                <a:solidFill>
                  <a:srgbClr val="FFFF00"/>
                </a:solidFill>
              </a:rPr>
              <a:t>(manca il tu, c’è solo l’io); la </a:t>
            </a:r>
            <a:r>
              <a:rPr lang="it-IT" sz="1400" i="1" dirty="0">
                <a:solidFill>
                  <a:srgbClr val="FFFF00"/>
                </a:solidFill>
              </a:rPr>
              <a:t>prostituzione</a:t>
            </a:r>
            <a:r>
              <a:rPr lang="it-IT" sz="1400" dirty="0">
                <a:solidFill>
                  <a:srgbClr val="FFFF00"/>
                </a:solidFill>
              </a:rPr>
              <a:t> (due persone si trattano come cose); i </a:t>
            </a:r>
            <a:r>
              <a:rPr lang="it-IT" sz="1400" i="1" dirty="0">
                <a:solidFill>
                  <a:srgbClr val="FFFF00"/>
                </a:solidFill>
              </a:rPr>
              <a:t>rapporti prematrimoniali </a:t>
            </a:r>
            <a:r>
              <a:rPr lang="it-IT" sz="1400" dirty="0">
                <a:solidFill>
                  <a:srgbClr val="FFFF00"/>
                </a:solidFill>
              </a:rPr>
              <a:t>(i fidanzati esprimono un tipo di amore coniugale che ancora non c’è).</a:t>
            </a:r>
          </a:p>
          <a:p>
            <a:pPr algn="just"/>
            <a:endParaRPr lang="it-IT" sz="1600" dirty="0">
              <a:solidFill>
                <a:srgbClr val="FFFF00"/>
              </a:solidFill>
            </a:endParaRPr>
          </a:p>
          <a:p>
            <a:pPr lvl="0"/>
            <a:endParaRPr lang="it-IT" dirty="0"/>
          </a:p>
        </p:txBody>
      </p:sp>
      <p:sp>
        <p:nvSpPr>
          <p:cNvPr id="19" name="Rettangolo 18"/>
          <p:cNvSpPr/>
          <p:nvPr/>
        </p:nvSpPr>
        <p:spPr>
          <a:xfrm>
            <a:off x="3131840" y="5301208"/>
            <a:ext cx="5760640" cy="100811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400" dirty="0" smtClean="0">
              <a:solidFill>
                <a:srgbClr val="FFFF00"/>
              </a:solidFill>
            </a:endParaRPr>
          </a:p>
          <a:p>
            <a:pPr algn="just"/>
            <a:r>
              <a:rPr lang="it-IT" sz="1600" dirty="0" smtClean="0">
                <a:solidFill>
                  <a:srgbClr val="FFFF00"/>
                </a:solidFill>
              </a:rPr>
              <a:t>Dio ha unito il piacere fisico all’atto della procreazione perché </a:t>
            </a:r>
            <a:r>
              <a:rPr lang="it-IT" sz="1600" dirty="0">
                <a:solidFill>
                  <a:srgbClr val="FFFF00"/>
                </a:solidFill>
              </a:rPr>
              <a:t>l’uomo e la donna </a:t>
            </a:r>
            <a:r>
              <a:rPr lang="it-IT" sz="1400" dirty="0">
                <a:solidFill>
                  <a:srgbClr val="FFFF00"/>
                </a:solidFill>
              </a:rPr>
              <a:t>adempissero al dovere di </a:t>
            </a:r>
            <a:r>
              <a:rPr lang="it-IT" sz="1400" dirty="0" smtClean="0">
                <a:solidFill>
                  <a:srgbClr val="FFFF00"/>
                </a:solidFill>
              </a:rPr>
              <a:t>procreare. Purtroppo, </a:t>
            </a:r>
            <a:r>
              <a:rPr lang="it-IT" sz="1400" dirty="0">
                <a:solidFill>
                  <a:srgbClr val="FFFF00"/>
                </a:solidFill>
              </a:rPr>
              <a:t>è opinione “sbagliata” comune che la Chiesa voglia che venga usata la sessualità solo come mezzo procreativo: niente di più falso!</a:t>
            </a:r>
          </a:p>
          <a:p>
            <a:pPr lvl="0"/>
            <a:endParaRPr lang="it-IT" dirty="0"/>
          </a:p>
        </p:txBody>
      </p:sp>
      <p:sp>
        <p:nvSpPr>
          <p:cNvPr id="20" name="Rettangolo 19"/>
          <p:cNvSpPr/>
          <p:nvPr/>
        </p:nvSpPr>
        <p:spPr>
          <a:xfrm>
            <a:off x="3131840" y="4077072"/>
            <a:ext cx="5760640" cy="11521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400" dirty="0" smtClean="0">
              <a:solidFill>
                <a:srgbClr val="FFFF00"/>
              </a:solidFill>
            </a:endParaRPr>
          </a:p>
          <a:p>
            <a:pPr algn="just"/>
            <a:r>
              <a:rPr lang="it-IT" sz="1400" dirty="0" smtClean="0">
                <a:solidFill>
                  <a:srgbClr val="FFFF00"/>
                </a:solidFill>
              </a:rPr>
              <a:t>Se </a:t>
            </a:r>
            <a:r>
              <a:rPr lang="it-IT" sz="1400" dirty="0">
                <a:solidFill>
                  <a:srgbClr val="FFFF00"/>
                </a:solidFill>
              </a:rPr>
              <a:t>si usa la sessualità, ma in questo caso è solo genitalità, per ottenere solo piacere, si agisce in contrasto con questo scopo. Nel matrimonio si può cercare il piacere, ma non come </a:t>
            </a:r>
            <a:r>
              <a:rPr lang="it-IT" sz="1400" i="1" dirty="0" smtClean="0">
                <a:solidFill>
                  <a:srgbClr val="FFFF00"/>
                </a:solidFill>
              </a:rPr>
              <a:t>fine</a:t>
            </a:r>
            <a:r>
              <a:rPr lang="it-IT" sz="1400" dirty="0">
                <a:solidFill>
                  <a:srgbClr val="FFFF00"/>
                </a:solidFill>
              </a:rPr>
              <a:t>,</a:t>
            </a:r>
            <a:r>
              <a:rPr lang="it-IT" sz="1400" dirty="0" smtClean="0">
                <a:solidFill>
                  <a:srgbClr val="FFFF00"/>
                </a:solidFill>
              </a:rPr>
              <a:t> </a:t>
            </a:r>
            <a:r>
              <a:rPr lang="it-IT" sz="1400" dirty="0">
                <a:solidFill>
                  <a:srgbClr val="FFFF00"/>
                </a:solidFill>
              </a:rPr>
              <a:t>bensì come </a:t>
            </a:r>
            <a:r>
              <a:rPr lang="it-IT" sz="1400" i="1" dirty="0">
                <a:solidFill>
                  <a:srgbClr val="FFFF00"/>
                </a:solidFill>
              </a:rPr>
              <a:t>mezzo</a:t>
            </a:r>
            <a:r>
              <a:rPr lang="it-IT" sz="1400" dirty="0">
                <a:solidFill>
                  <a:srgbClr val="FFFF00"/>
                </a:solidFill>
              </a:rPr>
              <a:t> per raggiungere i fini propri della sessualità: la comunione interiore delle persone, </a:t>
            </a:r>
            <a:r>
              <a:rPr lang="it-IT" sz="1400" dirty="0" smtClean="0">
                <a:solidFill>
                  <a:srgbClr val="FFFF00"/>
                </a:solidFill>
              </a:rPr>
              <a:t> e l’apertura al  dono </a:t>
            </a:r>
            <a:r>
              <a:rPr lang="it-IT" sz="1400" dirty="0">
                <a:solidFill>
                  <a:srgbClr val="FFFF00"/>
                </a:solidFill>
              </a:rPr>
              <a:t>della vita a una nuova persona.</a:t>
            </a:r>
          </a:p>
          <a:p>
            <a:pPr lvl="0"/>
            <a:endParaRPr lang="it-IT" dirty="0"/>
          </a:p>
        </p:txBody>
      </p:sp>
      <p:sp>
        <p:nvSpPr>
          <p:cNvPr id="11" name="Freccia a destra 10"/>
          <p:cNvSpPr/>
          <p:nvPr/>
        </p:nvSpPr>
        <p:spPr>
          <a:xfrm>
            <a:off x="251520" y="1700808"/>
            <a:ext cx="2664296"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il rispetto della persona</a:t>
            </a:r>
            <a:endParaRPr lang="it-IT" b="1" dirty="0">
              <a:solidFill>
                <a:srgbClr val="FFFF00"/>
              </a:solidFill>
            </a:endParaRPr>
          </a:p>
        </p:txBody>
      </p:sp>
      <p:sp>
        <p:nvSpPr>
          <p:cNvPr id="12" name="Freccia a destra 11"/>
          <p:cNvSpPr/>
          <p:nvPr/>
        </p:nvSpPr>
        <p:spPr>
          <a:xfrm>
            <a:off x="251520" y="2852936"/>
            <a:ext cx="2664296"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il rispetto della verità dei gesti</a:t>
            </a:r>
            <a:endParaRPr lang="it-IT" b="1" dirty="0">
              <a:solidFill>
                <a:srgbClr val="FFFF00"/>
              </a:solidFill>
            </a:endParaRPr>
          </a:p>
        </p:txBody>
      </p:sp>
      <p:sp>
        <p:nvSpPr>
          <p:cNvPr id="13" name="Freccia a destra 12"/>
          <p:cNvSpPr/>
          <p:nvPr/>
        </p:nvSpPr>
        <p:spPr>
          <a:xfrm>
            <a:off x="251520" y="4077072"/>
            <a:ext cx="2664296"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il rispetto dello scopo unitivo</a:t>
            </a:r>
            <a:endParaRPr lang="it-IT" b="1" dirty="0">
              <a:solidFill>
                <a:srgbClr val="FFFF00"/>
              </a:solidFill>
            </a:endParaRPr>
          </a:p>
        </p:txBody>
      </p:sp>
      <p:sp>
        <p:nvSpPr>
          <p:cNvPr id="14" name="Freccia a destra 13"/>
          <p:cNvSpPr/>
          <p:nvPr/>
        </p:nvSpPr>
        <p:spPr>
          <a:xfrm>
            <a:off x="251520" y="5229200"/>
            <a:ext cx="2664296"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rgbClr val="FFFF00"/>
                </a:solidFill>
              </a:rPr>
              <a:t>Per il rispetto dello scopo procreativo</a:t>
            </a:r>
            <a:endParaRPr lang="it-IT"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1"/>
                                        </p:tgtEl>
                                        <p:attrNameLst>
                                          <p:attrName>ppt_y</p:attrName>
                                        </p:attrNameLst>
                                      </p:cBhvr>
                                      <p:tavLst>
                                        <p:tav tm="0">
                                          <p:val>
                                            <p:strVal val="#ppt_y"/>
                                          </p:val>
                                        </p:tav>
                                        <p:tav tm="100000">
                                          <p:val>
                                            <p:strVal val="#ppt_y"/>
                                          </p:val>
                                        </p:tav>
                                      </p:tavLst>
                                    </p:anim>
                                    <p:anim calcmode="lin" valueType="num">
                                      <p:cBhvr>
                                        <p:cTn id="18"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12"/>
                                        </p:tgtEl>
                                        <p:attrNameLst>
                                          <p:attrName>ppt_y</p:attrName>
                                        </p:attrNameLst>
                                      </p:cBhvr>
                                      <p:tavLst>
                                        <p:tav tm="0">
                                          <p:val>
                                            <p:strVal val="#ppt_y"/>
                                          </p:val>
                                        </p:tav>
                                        <p:tav tm="100000">
                                          <p:val>
                                            <p:strVal val="#ppt_y"/>
                                          </p:val>
                                        </p:tav>
                                      </p:tavLst>
                                    </p:anim>
                                    <p:anim calcmode="lin" valueType="num">
                                      <p:cBhvr>
                                        <p:cTn id="34"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 fill="hold"/>
                                        <p:tgtEl>
                                          <p:spTgt spid="18"/>
                                        </p:tgtEl>
                                        <p:attrNameLst>
                                          <p:attrName>ppt_w</p:attrName>
                                        </p:attrNameLst>
                                      </p:cBhvr>
                                      <p:tavLst>
                                        <p:tav tm="0">
                                          <p:val>
                                            <p:fltVal val="0"/>
                                          </p:val>
                                        </p:tav>
                                        <p:tav tm="100000">
                                          <p:val>
                                            <p:strVal val="#ppt_w"/>
                                          </p:val>
                                        </p:tav>
                                      </p:tavLst>
                                    </p:anim>
                                    <p:anim calcmode="lin" valueType="num">
                                      <p:cBhvr>
                                        <p:cTn id="42" dur="500" fill="hold"/>
                                        <p:tgtEl>
                                          <p:spTgt spid="18"/>
                                        </p:tgtEl>
                                        <p:attrNameLst>
                                          <p:attrName>ppt_h</p:attrName>
                                        </p:attrNameLst>
                                      </p:cBhvr>
                                      <p:tavLst>
                                        <p:tav tm="0">
                                          <p:val>
                                            <p:fltVal val="0"/>
                                          </p:val>
                                        </p:tav>
                                        <p:tav tm="100000">
                                          <p:val>
                                            <p:strVal val="#ppt_h"/>
                                          </p:val>
                                        </p:tav>
                                      </p:tavLst>
                                    </p:anim>
                                    <p:animEffect transition="in" filter="fad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3"/>
                                        </p:tgtEl>
                                        <p:attrNameLst>
                                          <p:attrName>ppt_y</p:attrName>
                                        </p:attrNameLst>
                                      </p:cBhvr>
                                      <p:tavLst>
                                        <p:tav tm="0">
                                          <p:val>
                                            <p:strVal val="#ppt_y"/>
                                          </p:val>
                                        </p:tav>
                                        <p:tav tm="100000">
                                          <p:val>
                                            <p:strVal val="#ppt_y"/>
                                          </p:val>
                                        </p:tav>
                                      </p:tavLst>
                                    </p:anim>
                                    <p:anim calcmode="lin" valueType="num">
                                      <p:cBhvr>
                                        <p:cTn id="50"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p:cTn id="57" dur="500" fill="hold"/>
                                        <p:tgtEl>
                                          <p:spTgt spid="20"/>
                                        </p:tgtEl>
                                        <p:attrNameLst>
                                          <p:attrName>ppt_w</p:attrName>
                                        </p:attrNameLst>
                                      </p:cBhvr>
                                      <p:tavLst>
                                        <p:tav tm="0">
                                          <p:val>
                                            <p:fltVal val="0"/>
                                          </p:val>
                                        </p:tav>
                                        <p:tav tm="100000">
                                          <p:val>
                                            <p:strVal val="#ppt_w"/>
                                          </p:val>
                                        </p:tav>
                                      </p:tavLst>
                                    </p:anim>
                                    <p:anim calcmode="lin" valueType="num">
                                      <p:cBhvr>
                                        <p:cTn id="58" dur="500" fill="hold"/>
                                        <p:tgtEl>
                                          <p:spTgt spid="20"/>
                                        </p:tgtEl>
                                        <p:attrNameLst>
                                          <p:attrName>ppt_h</p:attrName>
                                        </p:attrNameLst>
                                      </p:cBhvr>
                                      <p:tavLst>
                                        <p:tav tm="0">
                                          <p:val>
                                            <p:fltVal val="0"/>
                                          </p:val>
                                        </p:tav>
                                        <p:tav tm="100000">
                                          <p:val>
                                            <p:strVal val="#ppt_h"/>
                                          </p:val>
                                        </p:tav>
                                      </p:tavLst>
                                    </p:anim>
                                    <p:animEffect transition="in" filter="fade">
                                      <p:cBhvr>
                                        <p:cTn id="59" dur="500"/>
                                        <p:tgtEl>
                                          <p:spTgt spid="20"/>
                                        </p:tgtEl>
                                      </p:cBhvr>
                                    </p:animEffect>
                                  </p:childTnLst>
                                </p:cTn>
                              </p:par>
                            </p:childTnLst>
                          </p:cTn>
                        </p:par>
                      </p:childTnLst>
                    </p:cTn>
                  </p:par>
                  <p:par>
                    <p:cTn id="60" fill="hold">
                      <p:stCondLst>
                        <p:cond delay="indefinite"/>
                      </p:stCondLst>
                      <p:childTnLst>
                        <p:par>
                          <p:cTn id="61" fill="hold">
                            <p:stCondLst>
                              <p:cond delay="0"/>
                            </p:stCondLst>
                            <p:childTnLst>
                              <p:par>
                                <p:cTn id="62" presetID="41" presetClass="entr" presetSubtype="0" fill="hold" grpId="0" nodeType="clickEffect">
                                  <p:stCondLst>
                                    <p:cond delay="0"/>
                                  </p:stCondLst>
                                  <p:iterate type="lt">
                                    <p:tmPct val="10000"/>
                                  </p:iterate>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14"/>
                                        </p:tgtEl>
                                        <p:attrNameLst>
                                          <p:attrName>ppt_y</p:attrName>
                                        </p:attrNameLst>
                                      </p:cBhvr>
                                      <p:tavLst>
                                        <p:tav tm="0">
                                          <p:val>
                                            <p:strVal val="#ppt_y"/>
                                          </p:val>
                                        </p:tav>
                                        <p:tav tm="100000">
                                          <p:val>
                                            <p:strVal val="#ppt_y"/>
                                          </p:val>
                                        </p:tav>
                                      </p:tavLst>
                                    </p:anim>
                                    <p:anim calcmode="lin" valueType="num">
                                      <p:cBhvr>
                                        <p:cTn id="66"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14"/>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p:cTn id="73" dur="500" fill="hold"/>
                                        <p:tgtEl>
                                          <p:spTgt spid="19"/>
                                        </p:tgtEl>
                                        <p:attrNameLst>
                                          <p:attrName>ppt_w</p:attrName>
                                        </p:attrNameLst>
                                      </p:cBhvr>
                                      <p:tavLst>
                                        <p:tav tm="0">
                                          <p:val>
                                            <p:fltVal val="0"/>
                                          </p:val>
                                        </p:tav>
                                        <p:tav tm="100000">
                                          <p:val>
                                            <p:strVal val="#ppt_w"/>
                                          </p:val>
                                        </p:tav>
                                      </p:tavLst>
                                    </p:anim>
                                    <p:anim calcmode="lin" valueType="num">
                                      <p:cBhvr>
                                        <p:cTn id="74" dur="500" fill="hold"/>
                                        <p:tgtEl>
                                          <p:spTgt spid="19"/>
                                        </p:tgtEl>
                                        <p:attrNameLst>
                                          <p:attrName>ppt_h</p:attrName>
                                        </p:attrNameLst>
                                      </p:cBhvr>
                                      <p:tavLst>
                                        <p:tav tm="0">
                                          <p:val>
                                            <p:fltVal val="0"/>
                                          </p:val>
                                        </p:tav>
                                        <p:tav tm="100000">
                                          <p:val>
                                            <p:strVal val="#ppt_h"/>
                                          </p:val>
                                        </p:tav>
                                      </p:tavLst>
                                    </p:anim>
                                    <p:animEffect transition="in" filter="fade">
                                      <p:cBhvr>
                                        <p:cTn id="7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8" grpId="0" animBg="1"/>
      <p:bldP spid="19" grpId="0" animBg="1"/>
      <p:bldP spid="2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4285A82B-53EE-45E0-807B-CF305332021D}" type="datetime1">
              <a:rPr lang="it-IT" smtClean="0"/>
              <a:pPr/>
              <a:t>27/07/2022</a:t>
            </a:fld>
            <a:endParaRPr lang="it-IT" dirty="0"/>
          </a:p>
        </p:txBody>
      </p:sp>
      <p:sp>
        <p:nvSpPr>
          <p:cNvPr id="9" name="Segnaposto numero diapositiva 8"/>
          <p:cNvSpPr>
            <a:spLocks noGrp="1"/>
          </p:cNvSpPr>
          <p:nvPr>
            <p:ph type="sldNum" sz="quarter" idx="12"/>
          </p:nvPr>
        </p:nvSpPr>
        <p:spPr/>
        <p:txBody>
          <a:bodyPr/>
          <a:lstStyle/>
          <a:p>
            <a:fld id="{1DD1764C-84AA-439F-85E9-949B4B71F131}" type="slidenum">
              <a:rPr lang="it-IT" smtClean="0"/>
              <a:pPr/>
              <a:t>19</a:t>
            </a:fld>
            <a:endParaRPr lang="it-IT" dirty="0"/>
          </a:p>
        </p:txBody>
      </p:sp>
      <p:sp>
        <p:nvSpPr>
          <p:cNvPr id="10" name="CasellaDiTesto 9"/>
          <p:cNvSpPr txBox="1"/>
          <p:nvPr/>
        </p:nvSpPr>
        <p:spPr>
          <a:xfrm>
            <a:off x="251520" y="908720"/>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La genitalità e i giovani</a:t>
            </a:r>
            <a:endParaRPr lang="it-IT" sz="2000" b="1" dirty="0">
              <a:solidFill>
                <a:srgbClr val="0070C0"/>
              </a:solidFill>
            </a:endParaRPr>
          </a:p>
        </p:txBody>
      </p:sp>
      <p:sp>
        <p:nvSpPr>
          <p:cNvPr id="16" name="Rettangolo 15"/>
          <p:cNvSpPr/>
          <p:nvPr/>
        </p:nvSpPr>
        <p:spPr>
          <a:xfrm>
            <a:off x="2699792" y="1412776"/>
            <a:ext cx="6192688" cy="100811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dirty="0">
                <a:solidFill>
                  <a:srgbClr val="FFFF00"/>
                </a:solidFill>
              </a:rPr>
              <a:t>Quando si arriva all’età dell’adolescenza si vuole “far presto”, diventare grandi. </a:t>
            </a:r>
            <a:r>
              <a:rPr lang="it-IT" sz="1600" dirty="0" smtClean="0">
                <a:solidFill>
                  <a:srgbClr val="FFFF00"/>
                </a:solidFill>
              </a:rPr>
              <a:t> Nella crescita, la </a:t>
            </a:r>
            <a:r>
              <a:rPr lang="it-IT" sz="1600" dirty="0">
                <a:solidFill>
                  <a:srgbClr val="FFFF00"/>
                </a:solidFill>
              </a:rPr>
              <a:t>voglia di bruciare le tappe </a:t>
            </a:r>
            <a:r>
              <a:rPr lang="it-IT" sz="1600" dirty="0" smtClean="0">
                <a:solidFill>
                  <a:srgbClr val="FFFF00"/>
                </a:solidFill>
              </a:rPr>
              <a:t> </a:t>
            </a:r>
            <a:r>
              <a:rPr lang="it-IT" sz="1600" dirty="0">
                <a:solidFill>
                  <a:srgbClr val="FFFF00"/>
                </a:solidFill>
              </a:rPr>
              <a:t>resta, ed è una forza positiva, che </a:t>
            </a:r>
            <a:r>
              <a:rPr lang="it-IT" sz="1600" dirty="0" smtClean="0">
                <a:solidFill>
                  <a:srgbClr val="FFFF00"/>
                </a:solidFill>
              </a:rPr>
              <a:t>spinge </a:t>
            </a:r>
            <a:r>
              <a:rPr lang="it-IT" sz="1600" dirty="0">
                <a:solidFill>
                  <a:srgbClr val="FFFF00"/>
                </a:solidFill>
              </a:rPr>
              <a:t>a crescere, </a:t>
            </a:r>
            <a:r>
              <a:rPr lang="it-IT" sz="1600" dirty="0" smtClean="0">
                <a:solidFill>
                  <a:srgbClr val="FFFF00"/>
                </a:solidFill>
              </a:rPr>
              <a:t>ad impegnarsi, </a:t>
            </a:r>
            <a:r>
              <a:rPr lang="it-IT" sz="1600" dirty="0">
                <a:solidFill>
                  <a:srgbClr val="FFFF00"/>
                </a:solidFill>
              </a:rPr>
              <a:t>a diventare grandi.</a:t>
            </a:r>
            <a:endParaRPr lang="it-IT" sz="2000" dirty="0">
              <a:solidFill>
                <a:srgbClr val="FFFF00"/>
              </a:solidFill>
            </a:endParaRPr>
          </a:p>
        </p:txBody>
      </p:sp>
      <p:sp>
        <p:nvSpPr>
          <p:cNvPr id="18" name="Rettangolo 17"/>
          <p:cNvSpPr/>
          <p:nvPr/>
        </p:nvSpPr>
        <p:spPr>
          <a:xfrm>
            <a:off x="2699792" y="2564904"/>
            <a:ext cx="6192688"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2000" dirty="0" smtClean="0">
              <a:solidFill>
                <a:srgbClr val="FFFF00"/>
              </a:solidFill>
            </a:endParaRPr>
          </a:p>
          <a:p>
            <a:pPr algn="just"/>
            <a:r>
              <a:rPr lang="it-IT" sz="1600" dirty="0" smtClean="0">
                <a:solidFill>
                  <a:srgbClr val="FFFF00"/>
                </a:solidFill>
              </a:rPr>
              <a:t>La </a:t>
            </a:r>
            <a:r>
              <a:rPr lang="it-IT" sz="1600" dirty="0">
                <a:solidFill>
                  <a:srgbClr val="FFFF00"/>
                </a:solidFill>
              </a:rPr>
              <a:t>pazienza del crescere </a:t>
            </a:r>
            <a:r>
              <a:rPr lang="it-IT" sz="1600" dirty="0" smtClean="0">
                <a:solidFill>
                  <a:srgbClr val="FFFF00"/>
                </a:solidFill>
              </a:rPr>
              <a:t>non </a:t>
            </a:r>
            <a:r>
              <a:rPr lang="it-IT" sz="1600" dirty="0">
                <a:solidFill>
                  <a:srgbClr val="FFFF00"/>
                </a:solidFill>
              </a:rPr>
              <a:t>è facile: </a:t>
            </a:r>
            <a:r>
              <a:rPr lang="it-IT" sz="1600" dirty="0" smtClean="0">
                <a:solidFill>
                  <a:srgbClr val="FFFF00"/>
                </a:solidFill>
              </a:rPr>
              <a:t>piacerebbe </a:t>
            </a:r>
            <a:r>
              <a:rPr lang="it-IT" sz="1600" dirty="0">
                <a:solidFill>
                  <a:srgbClr val="FFFF00"/>
                </a:solidFill>
              </a:rPr>
              <a:t>apparire più disinvolti, più belli, più sicuri, ma se </a:t>
            </a:r>
            <a:r>
              <a:rPr lang="it-IT" sz="1600" dirty="0" smtClean="0">
                <a:solidFill>
                  <a:srgbClr val="FFFF00"/>
                </a:solidFill>
              </a:rPr>
              <a:t>si accontentassero di </a:t>
            </a:r>
            <a:r>
              <a:rPr lang="it-IT" sz="1600" dirty="0">
                <a:solidFill>
                  <a:srgbClr val="FFFF00"/>
                </a:solidFill>
              </a:rPr>
              <a:t>apparire, quale vantaggio ne </a:t>
            </a:r>
            <a:r>
              <a:rPr lang="it-IT" sz="1600" dirty="0" smtClean="0">
                <a:solidFill>
                  <a:srgbClr val="FFFF00"/>
                </a:solidFill>
              </a:rPr>
              <a:t>potrebbero trarre</a:t>
            </a:r>
            <a:r>
              <a:rPr lang="it-IT" sz="1600" dirty="0">
                <a:solidFill>
                  <a:srgbClr val="FFFF00"/>
                </a:solidFill>
              </a:rPr>
              <a:t>!</a:t>
            </a:r>
          </a:p>
          <a:p>
            <a:pPr algn="just"/>
            <a:endParaRPr lang="it-IT" sz="1600" dirty="0">
              <a:solidFill>
                <a:srgbClr val="FFFF00"/>
              </a:solidFill>
            </a:endParaRPr>
          </a:p>
          <a:p>
            <a:pPr lvl="0"/>
            <a:endParaRPr lang="it-IT" dirty="0"/>
          </a:p>
        </p:txBody>
      </p:sp>
      <p:sp>
        <p:nvSpPr>
          <p:cNvPr id="19" name="Rettangolo 18"/>
          <p:cNvSpPr/>
          <p:nvPr/>
        </p:nvSpPr>
        <p:spPr>
          <a:xfrm>
            <a:off x="2699792" y="4725144"/>
            <a:ext cx="6192688" cy="79208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600" dirty="0" smtClean="0">
                <a:solidFill>
                  <a:srgbClr val="FFFF00"/>
                </a:solidFill>
              </a:rPr>
              <a:t>Il </a:t>
            </a:r>
            <a:r>
              <a:rPr lang="it-IT" sz="1600" dirty="0">
                <a:solidFill>
                  <a:srgbClr val="FFFF00"/>
                </a:solidFill>
              </a:rPr>
              <a:t>cuore, i sensi, gli orizzonti si allargano oltre i confini familiari e per qualcuno/a si provano sentimenti molto diversi, più complicati dell'amicizia e non facilmente decodificabili.</a:t>
            </a:r>
            <a:endParaRPr lang="it-IT" dirty="0">
              <a:solidFill>
                <a:srgbClr val="FFFF00"/>
              </a:solidFill>
            </a:endParaRPr>
          </a:p>
        </p:txBody>
      </p:sp>
      <p:sp>
        <p:nvSpPr>
          <p:cNvPr id="20" name="Rettangolo 19"/>
          <p:cNvSpPr/>
          <p:nvPr/>
        </p:nvSpPr>
        <p:spPr>
          <a:xfrm>
            <a:off x="2699792" y="3573016"/>
            <a:ext cx="6192688" cy="100811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dirty="0" smtClean="0">
                <a:solidFill>
                  <a:srgbClr val="FFFF00"/>
                </a:solidFill>
              </a:rPr>
              <a:t>Se capisco che il </a:t>
            </a:r>
            <a:r>
              <a:rPr lang="it-IT" sz="1400" dirty="0">
                <a:solidFill>
                  <a:srgbClr val="FFFF00"/>
                </a:solidFill>
              </a:rPr>
              <a:t>corpo sono io, allora non c'è differenza tra me e il mio corpo, ogni suo gesto è un gesto mio, ogni mia scelta determina i suoi movimenti e le sue azioni. Allora imparo a rispettarlo, perché per rispettare me stesso/a devo rispettare il mio corpo, e a farlo </a:t>
            </a:r>
            <a:r>
              <a:rPr lang="it-IT" sz="1400" dirty="0" smtClean="0">
                <a:solidFill>
                  <a:srgbClr val="FFFF00"/>
                </a:solidFill>
              </a:rPr>
              <a:t>rispettare  dagli altri.</a:t>
            </a:r>
            <a:endParaRPr lang="it-IT" sz="1400" dirty="0">
              <a:solidFill>
                <a:srgbClr val="FFFF00"/>
              </a:solidFill>
            </a:endParaRPr>
          </a:p>
        </p:txBody>
      </p:sp>
      <p:sp>
        <p:nvSpPr>
          <p:cNvPr id="11" name="Freccia a destra 10"/>
          <p:cNvSpPr/>
          <p:nvPr/>
        </p:nvSpPr>
        <p:spPr>
          <a:xfrm>
            <a:off x="251520" y="1340768"/>
            <a:ext cx="2376264"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Vogliono bruciare le tappe</a:t>
            </a:r>
            <a:endParaRPr lang="it-IT" b="1" dirty="0">
              <a:solidFill>
                <a:srgbClr val="FFFF00"/>
              </a:solidFill>
            </a:endParaRPr>
          </a:p>
        </p:txBody>
      </p:sp>
      <p:sp>
        <p:nvSpPr>
          <p:cNvPr id="12" name="Freccia a destra 11"/>
          <p:cNvSpPr/>
          <p:nvPr/>
        </p:nvSpPr>
        <p:spPr>
          <a:xfrm>
            <a:off x="251520" y="2420888"/>
            <a:ext cx="2376264"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Età della pazienza</a:t>
            </a:r>
            <a:endParaRPr lang="it-IT" b="1" dirty="0">
              <a:solidFill>
                <a:srgbClr val="FFFF00"/>
              </a:solidFill>
            </a:endParaRPr>
          </a:p>
        </p:txBody>
      </p:sp>
      <p:sp>
        <p:nvSpPr>
          <p:cNvPr id="13" name="Freccia a destra 12"/>
          <p:cNvSpPr/>
          <p:nvPr/>
        </p:nvSpPr>
        <p:spPr>
          <a:xfrm>
            <a:off x="251520" y="3501008"/>
            <a:ext cx="2376264"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Ho un corpo o sono un corpo?</a:t>
            </a:r>
            <a:endParaRPr lang="it-IT" b="1" dirty="0">
              <a:solidFill>
                <a:srgbClr val="FFFF00"/>
              </a:solidFill>
            </a:endParaRPr>
          </a:p>
        </p:txBody>
      </p:sp>
      <p:sp>
        <p:nvSpPr>
          <p:cNvPr id="14" name="Freccia a destra 13"/>
          <p:cNvSpPr/>
          <p:nvPr/>
        </p:nvSpPr>
        <p:spPr>
          <a:xfrm>
            <a:off x="251520" y="4581128"/>
            <a:ext cx="2376264"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srgbClr val="FFFF00"/>
                </a:solidFill>
              </a:rPr>
              <a:t>Il mondo degli affetti</a:t>
            </a:r>
            <a:endParaRPr lang="it-IT" b="1" dirty="0">
              <a:solidFill>
                <a:srgbClr val="FFFF00"/>
              </a:solidFill>
            </a:endParaRPr>
          </a:p>
        </p:txBody>
      </p:sp>
      <p:sp>
        <p:nvSpPr>
          <p:cNvPr id="15" name="Freccia a destra 14"/>
          <p:cNvSpPr/>
          <p:nvPr/>
        </p:nvSpPr>
        <p:spPr>
          <a:xfrm>
            <a:off x="251520" y="5661248"/>
            <a:ext cx="2376264" cy="1008112"/>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b="1" dirty="0" smtClean="0">
                <a:solidFill>
                  <a:srgbClr val="FFFF00"/>
                </a:solidFill>
              </a:rPr>
              <a:t>Verso un’armonia</a:t>
            </a:r>
            <a:endParaRPr lang="it-IT" b="1" dirty="0">
              <a:solidFill>
                <a:srgbClr val="FFFF00"/>
              </a:solidFill>
            </a:endParaRPr>
          </a:p>
        </p:txBody>
      </p:sp>
      <p:sp>
        <p:nvSpPr>
          <p:cNvPr id="17" name="Rettangolo 16"/>
          <p:cNvSpPr/>
          <p:nvPr/>
        </p:nvSpPr>
        <p:spPr>
          <a:xfrm>
            <a:off x="2699792" y="5589240"/>
            <a:ext cx="6192688" cy="108012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dirty="0" smtClean="0">
                <a:solidFill>
                  <a:srgbClr val="FFFF00"/>
                </a:solidFill>
              </a:rPr>
              <a:t>Senza </a:t>
            </a:r>
            <a:r>
              <a:rPr lang="it-IT" sz="1400" dirty="0">
                <a:solidFill>
                  <a:srgbClr val="FFFF00"/>
                </a:solidFill>
              </a:rPr>
              <a:t>bruciare le tappe, </a:t>
            </a:r>
            <a:r>
              <a:rPr lang="it-IT" sz="1400" dirty="0" smtClean="0">
                <a:solidFill>
                  <a:srgbClr val="FFFF00"/>
                </a:solidFill>
              </a:rPr>
              <a:t>si può sperimentare </a:t>
            </a:r>
            <a:r>
              <a:rPr lang="it-IT" sz="1400" dirty="0">
                <a:solidFill>
                  <a:srgbClr val="FFFF00"/>
                </a:solidFill>
              </a:rPr>
              <a:t>qualcosa della libertà: non la libertà di soddisfare i nostri bisogni, ma di liberarci dal bisogno di ottenere soddisfazioni immediate e parziali per fare esperienze più ampie e condivise. E non solo nel campo della sessualità, ma in tutti gli ambiti della nostra vita.</a:t>
            </a:r>
            <a:endParaRPr lang="it-IT" sz="16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1"/>
                                        </p:tgtEl>
                                        <p:attrNameLst>
                                          <p:attrName>ppt_y</p:attrName>
                                        </p:attrNameLst>
                                      </p:cBhvr>
                                      <p:tavLst>
                                        <p:tav tm="0">
                                          <p:val>
                                            <p:strVal val="#ppt_y"/>
                                          </p:val>
                                        </p:tav>
                                        <p:tav tm="100000">
                                          <p:val>
                                            <p:strVal val="#ppt_y"/>
                                          </p:val>
                                        </p:tav>
                                      </p:tavLst>
                                    </p:anim>
                                    <p:anim calcmode="lin" valueType="num">
                                      <p:cBhvr>
                                        <p:cTn id="18"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12"/>
                                        </p:tgtEl>
                                        <p:attrNameLst>
                                          <p:attrName>style.visibility</p:attrName>
                                        </p:attrNameLst>
                                      </p:cBhvr>
                                      <p:to>
                                        <p:strVal val="visible"/>
                                      </p:to>
                                    </p:set>
                                    <p:anim calcmode="lin" valueType="num">
                                      <p:cBhvr>
                                        <p:cTn id="32"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12"/>
                                        </p:tgtEl>
                                        <p:attrNameLst>
                                          <p:attrName>ppt_y</p:attrName>
                                        </p:attrNameLst>
                                      </p:cBhvr>
                                      <p:tavLst>
                                        <p:tav tm="0">
                                          <p:val>
                                            <p:strVal val="#ppt_y"/>
                                          </p:val>
                                        </p:tav>
                                        <p:tav tm="100000">
                                          <p:val>
                                            <p:strVal val="#ppt_y"/>
                                          </p:val>
                                        </p:tav>
                                      </p:tavLst>
                                    </p:anim>
                                    <p:anim calcmode="lin" valueType="num">
                                      <p:cBhvr>
                                        <p:cTn id="34"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anim calcmode="lin" valueType="num">
                                      <p:cBhvr>
                                        <p:cTn id="41" dur="500" fill="hold"/>
                                        <p:tgtEl>
                                          <p:spTgt spid="18"/>
                                        </p:tgtEl>
                                        <p:attrNameLst>
                                          <p:attrName>ppt_w</p:attrName>
                                        </p:attrNameLst>
                                      </p:cBhvr>
                                      <p:tavLst>
                                        <p:tav tm="0">
                                          <p:val>
                                            <p:fltVal val="0"/>
                                          </p:val>
                                        </p:tav>
                                        <p:tav tm="100000">
                                          <p:val>
                                            <p:strVal val="#ppt_w"/>
                                          </p:val>
                                        </p:tav>
                                      </p:tavLst>
                                    </p:anim>
                                    <p:anim calcmode="lin" valueType="num">
                                      <p:cBhvr>
                                        <p:cTn id="42" dur="500" fill="hold"/>
                                        <p:tgtEl>
                                          <p:spTgt spid="18"/>
                                        </p:tgtEl>
                                        <p:attrNameLst>
                                          <p:attrName>ppt_h</p:attrName>
                                        </p:attrNameLst>
                                      </p:cBhvr>
                                      <p:tavLst>
                                        <p:tav tm="0">
                                          <p:val>
                                            <p:fltVal val="0"/>
                                          </p:val>
                                        </p:tav>
                                        <p:tav tm="100000">
                                          <p:val>
                                            <p:strVal val="#ppt_h"/>
                                          </p:val>
                                        </p:tav>
                                      </p:tavLst>
                                    </p:anim>
                                    <p:animEffect transition="in" filter="fad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3"/>
                                        </p:tgtEl>
                                        <p:attrNameLst>
                                          <p:attrName>ppt_y</p:attrName>
                                        </p:attrNameLst>
                                      </p:cBhvr>
                                      <p:tavLst>
                                        <p:tav tm="0">
                                          <p:val>
                                            <p:strVal val="#ppt_y"/>
                                          </p:val>
                                        </p:tav>
                                        <p:tav tm="100000">
                                          <p:val>
                                            <p:strVal val="#ppt_y"/>
                                          </p:val>
                                        </p:tav>
                                      </p:tavLst>
                                    </p:anim>
                                    <p:anim calcmode="lin" valueType="num">
                                      <p:cBhvr>
                                        <p:cTn id="50"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 calcmode="lin" valueType="num">
                                      <p:cBhvr>
                                        <p:cTn id="57" dur="500" fill="hold"/>
                                        <p:tgtEl>
                                          <p:spTgt spid="20"/>
                                        </p:tgtEl>
                                        <p:attrNameLst>
                                          <p:attrName>ppt_w</p:attrName>
                                        </p:attrNameLst>
                                      </p:cBhvr>
                                      <p:tavLst>
                                        <p:tav tm="0">
                                          <p:val>
                                            <p:fltVal val="0"/>
                                          </p:val>
                                        </p:tav>
                                        <p:tav tm="100000">
                                          <p:val>
                                            <p:strVal val="#ppt_w"/>
                                          </p:val>
                                        </p:tav>
                                      </p:tavLst>
                                    </p:anim>
                                    <p:anim calcmode="lin" valueType="num">
                                      <p:cBhvr>
                                        <p:cTn id="58" dur="500" fill="hold"/>
                                        <p:tgtEl>
                                          <p:spTgt spid="20"/>
                                        </p:tgtEl>
                                        <p:attrNameLst>
                                          <p:attrName>ppt_h</p:attrName>
                                        </p:attrNameLst>
                                      </p:cBhvr>
                                      <p:tavLst>
                                        <p:tav tm="0">
                                          <p:val>
                                            <p:fltVal val="0"/>
                                          </p:val>
                                        </p:tav>
                                        <p:tav tm="100000">
                                          <p:val>
                                            <p:strVal val="#ppt_h"/>
                                          </p:val>
                                        </p:tav>
                                      </p:tavLst>
                                    </p:anim>
                                    <p:animEffect transition="in" filter="fade">
                                      <p:cBhvr>
                                        <p:cTn id="59" dur="500"/>
                                        <p:tgtEl>
                                          <p:spTgt spid="20"/>
                                        </p:tgtEl>
                                      </p:cBhvr>
                                    </p:animEffect>
                                  </p:childTnLst>
                                </p:cTn>
                              </p:par>
                            </p:childTnLst>
                          </p:cTn>
                        </p:par>
                      </p:childTnLst>
                    </p:cTn>
                  </p:par>
                  <p:par>
                    <p:cTn id="60" fill="hold">
                      <p:stCondLst>
                        <p:cond delay="indefinite"/>
                      </p:stCondLst>
                      <p:childTnLst>
                        <p:par>
                          <p:cTn id="61" fill="hold">
                            <p:stCondLst>
                              <p:cond delay="0"/>
                            </p:stCondLst>
                            <p:childTnLst>
                              <p:par>
                                <p:cTn id="62" presetID="41" presetClass="entr" presetSubtype="0" fill="hold" grpId="0" nodeType="clickEffect">
                                  <p:stCondLst>
                                    <p:cond delay="0"/>
                                  </p:stCondLst>
                                  <p:iterate type="lt">
                                    <p:tmPct val="10000"/>
                                  </p:iterate>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65" dur="500" fill="hold"/>
                                        <p:tgtEl>
                                          <p:spTgt spid="14"/>
                                        </p:tgtEl>
                                        <p:attrNameLst>
                                          <p:attrName>ppt_y</p:attrName>
                                        </p:attrNameLst>
                                      </p:cBhvr>
                                      <p:tavLst>
                                        <p:tav tm="0">
                                          <p:val>
                                            <p:strVal val="#ppt_y"/>
                                          </p:val>
                                        </p:tav>
                                        <p:tav tm="100000">
                                          <p:val>
                                            <p:strVal val="#ppt_y"/>
                                          </p:val>
                                        </p:tav>
                                      </p:tavLst>
                                    </p:anim>
                                    <p:anim calcmode="lin" valueType="num">
                                      <p:cBhvr>
                                        <p:cTn id="66"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67"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68" dur="500" tmFilter="0,0; .5, 1; 1, 1"/>
                                        <p:tgtEl>
                                          <p:spTgt spid="14"/>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0"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 calcmode="lin" valueType="num">
                                      <p:cBhvr>
                                        <p:cTn id="73" dur="500" fill="hold"/>
                                        <p:tgtEl>
                                          <p:spTgt spid="19"/>
                                        </p:tgtEl>
                                        <p:attrNameLst>
                                          <p:attrName>ppt_w</p:attrName>
                                        </p:attrNameLst>
                                      </p:cBhvr>
                                      <p:tavLst>
                                        <p:tav tm="0">
                                          <p:val>
                                            <p:fltVal val="0"/>
                                          </p:val>
                                        </p:tav>
                                        <p:tav tm="100000">
                                          <p:val>
                                            <p:strVal val="#ppt_w"/>
                                          </p:val>
                                        </p:tav>
                                      </p:tavLst>
                                    </p:anim>
                                    <p:anim calcmode="lin" valueType="num">
                                      <p:cBhvr>
                                        <p:cTn id="74" dur="500" fill="hold"/>
                                        <p:tgtEl>
                                          <p:spTgt spid="19"/>
                                        </p:tgtEl>
                                        <p:attrNameLst>
                                          <p:attrName>ppt_h</p:attrName>
                                        </p:attrNameLst>
                                      </p:cBhvr>
                                      <p:tavLst>
                                        <p:tav tm="0">
                                          <p:val>
                                            <p:fltVal val="0"/>
                                          </p:val>
                                        </p:tav>
                                        <p:tav tm="100000">
                                          <p:val>
                                            <p:strVal val="#ppt_h"/>
                                          </p:val>
                                        </p:tav>
                                      </p:tavLst>
                                    </p:anim>
                                    <p:animEffect transition="in" filter="fade">
                                      <p:cBhvr>
                                        <p:cTn id="75" dur="500"/>
                                        <p:tgtEl>
                                          <p:spTgt spid="19"/>
                                        </p:tgtEl>
                                      </p:cBhvr>
                                    </p:animEffect>
                                  </p:childTnLst>
                                </p:cTn>
                              </p:par>
                            </p:childTnLst>
                          </p:cTn>
                        </p:par>
                      </p:childTnLst>
                    </p:cTn>
                  </p:par>
                  <p:par>
                    <p:cTn id="76" fill="hold">
                      <p:stCondLst>
                        <p:cond delay="indefinite"/>
                      </p:stCondLst>
                      <p:childTnLst>
                        <p:par>
                          <p:cTn id="77" fill="hold">
                            <p:stCondLst>
                              <p:cond delay="0"/>
                            </p:stCondLst>
                            <p:childTnLst>
                              <p:par>
                                <p:cTn id="78" presetID="41" presetClass="entr" presetSubtype="0" fill="hold" grpId="0" nodeType="clickEffect">
                                  <p:stCondLst>
                                    <p:cond delay="0"/>
                                  </p:stCondLst>
                                  <p:iterate type="lt">
                                    <p:tmPct val="10000"/>
                                  </p:iterate>
                                  <p:childTnLst>
                                    <p:set>
                                      <p:cBhvr>
                                        <p:cTn id="79" dur="1" fill="hold">
                                          <p:stCondLst>
                                            <p:cond delay="0"/>
                                          </p:stCondLst>
                                        </p:cTn>
                                        <p:tgtEl>
                                          <p:spTgt spid="15"/>
                                        </p:tgtEl>
                                        <p:attrNameLst>
                                          <p:attrName>style.visibility</p:attrName>
                                        </p:attrNameLst>
                                      </p:cBhvr>
                                      <p:to>
                                        <p:strVal val="visible"/>
                                      </p:to>
                                    </p:set>
                                    <p:anim calcmode="lin" valueType="num">
                                      <p:cBhvr>
                                        <p:cTn id="80"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81" dur="500" fill="hold"/>
                                        <p:tgtEl>
                                          <p:spTgt spid="15"/>
                                        </p:tgtEl>
                                        <p:attrNameLst>
                                          <p:attrName>ppt_y</p:attrName>
                                        </p:attrNameLst>
                                      </p:cBhvr>
                                      <p:tavLst>
                                        <p:tav tm="0">
                                          <p:val>
                                            <p:strVal val="#ppt_y"/>
                                          </p:val>
                                        </p:tav>
                                        <p:tav tm="100000">
                                          <p:val>
                                            <p:strVal val="#ppt_y"/>
                                          </p:val>
                                        </p:tav>
                                      </p:tavLst>
                                    </p:anim>
                                    <p:anim calcmode="lin" valueType="num">
                                      <p:cBhvr>
                                        <p:cTn id="82"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83"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84" dur="500" tmFilter="0,0; .5, 1; 1, 1"/>
                                        <p:tgtEl>
                                          <p:spTgt spid="15"/>
                                        </p:tgtEl>
                                      </p:cBhvr>
                                    </p:animEffect>
                                  </p:childTnLst>
                                </p:cTn>
                              </p:par>
                            </p:childTnLst>
                          </p:cTn>
                        </p:par>
                      </p:childTnLst>
                    </p:cTn>
                  </p:par>
                  <p:par>
                    <p:cTn id="85" fill="hold">
                      <p:stCondLst>
                        <p:cond delay="indefinite"/>
                      </p:stCondLst>
                      <p:childTnLst>
                        <p:par>
                          <p:cTn id="86" fill="hold">
                            <p:stCondLst>
                              <p:cond delay="0"/>
                            </p:stCondLst>
                            <p:childTnLst>
                              <p:par>
                                <p:cTn id="87" presetID="53" presetClass="entr" presetSubtype="0"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 calcmode="lin" valueType="num">
                                      <p:cBhvr>
                                        <p:cTn id="89" dur="500" fill="hold"/>
                                        <p:tgtEl>
                                          <p:spTgt spid="17"/>
                                        </p:tgtEl>
                                        <p:attrNameLst>
                                          <p:attrName>ppt_w</p:attrName>
                                        </p:attrNameLst>
                                      </p:cBhvr>
                                      <p:tavLst>
                                        <p:tav tm="0">
                                          <p:val>
                                            <p:fltVal val="0"/>
                                          </p:val>
                                        </p:tav>
                                        <p:tav tm="100000">
                                          <p:val>
                                            <p:strVal val="#ppt_w"/>
                                          </p:val>
                                        </p:tav>
                                      </p:tavLst>
                                    </p:anim>
                                    <p:anim calcmode="lin" valueType="num">
                                      <p:cBhvr>
                                        <p:cTn id="90" dur="500" fill="hold"/>
                                        <p:tgtEl>
                                          <p:spTgt spid="17"/>
                                        </p:tgtEl>
                                        <p:attrNameLst>
                                          <p:attrName>ppt_h</p:attrName>
                                        </p:attrNameLst>
                                      </p:cBhvr>
                                      <p:tavLst>
                                        <p:tav tm="0">
                                          <p:val>
                                            <p:fltVal val="0"/>
                                          </p:val>
                                        </p:tav>
                                        <p:tav tm="100000">
                                          <p:val>
                                            <p:strVal val="#ppt_h"/>
                                          </p:val>
                                        </p:tav>
                                      </p:tavLst>
                                    </p:anim>
                                    <p:animEffect transition="in" filter="fade">
                                      <p:cBhvr>
                                        <p:cTn id="9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8" grpId="0" animBg="1"/>
      <p:bldP spid="19" grpId="0" animBg="1"/>
      <p:bldP spid="20" grpId="0" animBg="1"/>
      <p:bldP spid="11" grpId="0" animBg="1"/>
      <p:bldP spid="12" grpId="0" animBg="1"/>
      <p:bldP spid="13" grpId="0" animBg="1"/>
      <p:bldP spid="14" grpId="0" animBg="1"/>
      <p:bldP spid="15"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A58E532C-BE2C-46BA-9847-DF6628338D53}"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Sessualità e persona</a:t>
            </a:r>
            <a:endParaRPr lang="it-IT" sz="2000" b="1" dirty="0">
              <a:solidFill>
                <a:srgbClr val="0070C0"/>
              </a:solidFill>
            </a:endParaRPr>
          </a:p>
        </p:txBody>
      </p:sp>
      <p:sp>
        <p:nvSpPr>
          <p:cNvPr id="12" name="Rettangolo 11"/>
          <p:cNvSpPr/>
          <p:nvPr/>
        </p:nvSpPr>
        <p:spPr>
          <a:xfrm>
            <a:off x="251520" y="3068960"/>
            <a:ext cx="2736304" cy="172819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FF00"/>
                </a:solidFill>
              </a:rPr>
              <a:t>La persona è un’unità inscindibile di tre dimensioni fondamentali: corporea,  psichica e spirituale.</a:t>
            </a:r>
            <a:endParaRPr lang="it-IT" dirty="0">
              <a:solidFill>
                <a:srgbClr val="FFFF00"/>
              </a:solidFill>
            </a:endParaRPr>
          </a:p>
        </p:txBody>
      </p:sp>
      <p:sp>
        <p:nvSpPr>
          <p:cNvPr id="14" name="Rettangolo 13"/>
          <p:cNvSpPr/>
          <p:nvPr/>
        </p:nvSpPr>
        <p:spPr>
          <a:xfrm>
            <a:off x="3131840" y="4365104"/>
            <a:ext cx="2880320" cy="172819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FF00"/>
                </a:solidFill>
              </a:rPr>
              <a:t>In quest’ultima possiamo delineare una componente affettiva e una razionale. Razionalità, affettività e corporeità si influenzano vicendevolmente.</a:t>
            </a:r>
            <a:endParaRPr lang="it-IT" dirty="0">
              <a:solidFill>
                <a:srgbClr val="FFFF00"/>
              </a:solidFill>
            </a:endParaRPr>
          </a:p>
        </p:txBody>
      </p:sp>
      <p:sp>
        <p:nvSpPr>
          <p:cNvPr id="15" name="Rettangolo 14"/>
          <p:cNvSpPr/>
          <p:nvPr/>
        </p:nvSpPr>
        <p:spPr>
          <a:xfrm>
            <a:off x="6156176" y="3068960"/>
            <a:ext cx="2736304" cy="172819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FF00"/>
                </a:solidFill>
              </a:rPr>
              <a:t>La persona realizza la sua piena identità e dignità quando le sue esperienze coinvolgono e rispettano in pienezza queste diverse dimensioni.</a:t>
            </a:r>
            <a:endParaRPr lang="it-IT" dirty="0">
              <a:solidFill>
                <a:srgbClr val="FFFF00"/>
              </a:solidFill>
            </a:endParaRPr>
          </a:p>
        </p:txBody>
      </p:sp>
      <p:cxnSp>
        <p:nvCxnSpPr>
          <p:cNvPr id="17" name="Connettore 2 16"/>
          <p:cNvCxnSpPr/>
          <p:nvPr/>
        </p:nvCxnSpPr>
        <p:spPr>
          <a:xfrm flipH="1">
            <a:off x="1691680" y="1628800"/>
            <a:ext cx="2448272"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4499992" y="1700808"/>
            <a:ext cx="0" cy="244827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a:off x="4932040" y="1628800"/>
            <a:ext cx="2232248"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Ovale 12"/>
          <p:cNvSpPr/>
          <p:nvPr/>
        </p:nvSpPr>
        <p:spPr>
          <a:xfrm>
            <a:off x="4067944" y="1484784"/>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fltVal val="0"/>
                                          </p:val>
                                        </p:tav>
                                        <p:tav tm="100000">
                                          <p:val>
                                            <p:strVal val="#ppt_w"/>
                                          </p:val>
                                        </p:tav>
                                      </p:tavLst>
                                    </p:anim>
                                    <p:anim calcmode="lin" valueType="num">
                                      <p:cBhvr>
                                        <p:cTn id="43" dur="500" fill="hold"/>
                                        <p:tgtEl>
                                          <p:spTgt spid="14"/>
                                        </p:tgtEl>
                                        <p:attrNameLst>
                                          <p:attrName>ppt_h</p:attrName>
                                        </p:attrNameLst>
                                      </p:cBhvr>
                                      <p:tavLst>
                                        <p:tav tm="0">
                                          <p:val>
                                            <p:fltVal val="0"/>
                                          </p:val>
                                        </p:tav>
                                        <p:tav tm="100000">
                                          <p:val>
                                            <p:strVal val="#ppt_h"/>
                                          </p:val>
                                        </p:tav>
                                      </p:tavLst>
                                    </p:anim>
                                    <p:animEffect transition="in" filter="fad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7B90D812-1B30-4F3E-B8C1-92B0F416962F}"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20</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La magnifica esperienza del fidanzamento</a:t>
            </a:r>
            <a:endParaRPr lang="it-IT" sz="2000" b="1" dirty="0">
              <a:solidFill>
                <a:srgbClr val="0070C0"/>
              </a:solidFill>
            </a:endParaRPr>
          </a:p>
        </p:txBody>
      </p:sp>
      <p:sp>
        <p:nvSpPr>
          <p:cNvPr id="16" name="Rettangolo 15"/>
          <p:cNvSpPr/>
          <p:nvPr/>
        </p:nvSpPr>
        <p:spPr>
          <a:xfrm>
            <a:off x="251520" y="1628800"/>
            <a:ext cx="8640960" cy="93610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Attualmente </a:t>
            </a:r>
            <a:r>
              <a:rPr lang="it-IT" dirty="0">
                <a:solidFill>
                  <a:srgbClr val="FFFF00"/>
                </a:solidFill>
              </a:rPr>
              <a:t>i giovani anziché di fidanzamento preferiscono parlare di “stare insieme”, oppure dicono di “frequentare qualcuno”. Esprimendosi così parlano di un fatto del tutto privato con la possibilità di tornare indietro non appena si verifichi un problema. </a:t>
            </a:r>
          </a:p>
          <a:p>
            <a:pPr algn="just"/>
            <a:endParaRPr lang="it-IT" dirty="0">
              <a:solidFill>
                <a:srgbClr val="FFFF00"/>
              </a:solidFill>
            </a:endParaRPr>
          </a:p>
          <a:p>
            <a:pPr lvl="0"/>
            <a:endParaRPr lang="it-IT" dirty="0"/>
          </a:p>
        </p:txBody>
      </p:sp>
      <p:sp>
        <p:nvSpPr>
          <p:cNvPr id="19" name="Rettangolo 18"/>
          <p:cNvSpPr/>
          <p:nvPr/>
        </p:nvSpPr>
        <p:spPr>
          <a:xfrm>
            <a:off x="251520" y="2996952"/>
            <a:ext cx="8640960"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Per </a:t>
            </a:r>
            <a:r>
              <a:rPr lang="it-IT" dirty="0">
                <a:solidFill>
                  <a:srgbClr val="FFFF00"/>
                </a:solidFill>
              </a:rPr>
              <a:t>molti giovani il matrimonio e la famiglia sembrano un miraggio o comunque qualcosa di poco importante. Frequentemente, la paura di compromettersi per tutto il resto della vita prende il sopravvento. </a:t>
            </a:r>
          </a:p>
          <a:p>
            <a:pPr algn="just"/>
            <a:endParaRPr lang="it-IT" dirty="0">
              <a:solidFill>
                <a:srgbClr val="FFFF00"/>
              </a:solidFill>
            </a:endParaRPr>
          </a:p>
          <a:p>
            <a:pPr lvl="0"/>
            <a:endParaRPr lang="it-IT" dirty="0"/>
          </a:p>
        </p:txBody>
      </p:sp>
      <p:sp>
        <p:nvSpPr>
          <p:cNvPr id="20" name="Rettangolo 19"/>
          <p:cNvSpPr/>
          <p:nvPr/>
        </p:nvSpPr>
        <p:spPr>
          <a:xfrm>
            <a:off x="251520" y="4293096"/>
            <a:ext cx="8640960" cy="64807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dirty="0" smtClean="0">
              <a:solidFill>
                <a:srgbClr val="FFFF00"/>
              </a:solidFill>
            </a:endParaRPr>
          </a:p>
          <a:p>
            <a:pPr algn="just"/>
            <a:r>
              <a:rPr lang="it-IT" dirty="0" smtClean="0">
                <a:solidFill>
                  <a:srgbClr val="FFFF00"/>
                </a:solidFill>
              </a:rPr>
              <a:t>Non si vuole negare </a:t>
            </a:r>
            <a:r>
              <a:rPr lang="it-IT" dirty="0">
                <a:solidFill>
                  <a:srgbClr val="FFFF00"/>
                </a:solidFill>
              </a:rPr>
              <a:t>quanto sia difficile costruire una storia con un’altra persona, saper rinunciare per l’altro/a al </a:t>
            </a:r>
            <a:r>
              <a:rPr lang="it-IT" dirty="0" smtClean="0">
                <a:solidFill>
                  <a:srgbClr val="FFFF00"/>
                </a:solidFill>
              </a:rPr>
              <a:t>proprio </a:t>
            </a:r>
            <a:r>
              <a:rPr lang="it-IT" dirty="0">
                <a:solidFill>
                  <a:srgbClr val="FFFF00"/>
                </a:solidFill>
              </a:rPr>
              <a:t>tempo, alle </a:t>
            </a:r>
            <a:r>
              <a:rPr lang="it-IT" dirty="0" smtClean="0">
                <a:solidFill>
                  <a:srgbClr val="FFFF00"/>
                </a:solidFill>
              </a:rPr>
              <a:t>proprie </a:t>
            </a:r>
            <a:r>
              <a:rPr lang="it-IT" dirty="0">
                <a:solidFill>
                  <a:srgbClr val="FFFF00"/>
                </a:solidFill>
              </a:rPr>
              <a:t>abitudini, ecc. </a:t>
            </a:r>
          </a:p>
          <a:p>
            <a:pPr algn="just"/>
            <a:endParaRPr lang="it-IT" dirty="0">
              <a:solidFill>
                <a:srgbClr val="FFFF00"/>
              </a:solidFill>
            </a:endParaRPr>
          </a:p>
          <a:p>
            <a:pPr lvl="0"/>
            <a:endParaRPr lang="it-IT" dirty="0"/>
          </a:p>
        </p:txBody>
      </p:sp>
      <p:sp>
        <p:nvSpPr>
          <p:cNvPr id="11" name="Rettangolo 10"/>
          <p:cNvSpPr/>
          <p:nvPr/>
        </p:nvSpPr>
        <p:spPr>
          <a:xfrm>
            <a:off x="251520" y="5445224"/>
            <a:ext cx="8640960" cy="79208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dirty="0" smtClean="0">
              <a:solidFill>
                <a:srgbClr val="FFFF00"/>
              </a:solidFill>
            </a:endParaRPr>
          </a:p>
          <a:p>
            <a:pPr algn="just"/>
            <a:r>
              <a:rPr lang="it-IT" dirty="0" smtClean="0">
                <a:solidFill>
                  <a:srgbClr val="FFFF00"/>
                </a:solidFill>
              </a:rPr>
              <a:t>Bisogna </a:t>
            </a:r>
            <a:r>
              <a:rPr lang="it-IT" dirty="0">
                <a:solidFill>
                  <a:srgbClr val="FFFF00"/>
                </a:solidFill>
              </a:rPr>
              <a:t>proiettare il </a:t>
            </a:r>
            <a:r>
              <a:rPr lang="it-IT" dirty="0" smtClean="0">
                <a:solidFill>
                  <a:srgbClr val="FFFF00"/>
                </a:solidFill>
              </a:rPr>
              <a:t>discorso </a:t>
            </a:r>
            <a:r>
              <a:rPr lang="it-IT" dirty="0">
                <a:solidFill>
                  <a:srgbClr val="FFFF00"/>
                </a:solidFill>
              </a:rPr>
              <a:t>sull’importanza e la bellezza di stare insieme per condividere un cammino. E’ chiaro, allora, che nel fidanzamento si pongono le basi per progettare una vita insieme.  </a:t>
            </a:r>
          </a:p>
          <a:p>
            <a:pPr algn="just"/>
            <a:endParaRPr lang="it-IT" dirty="0">
              <a:solidFill>
                <a:srgbClr val="FFFF00"/>
              </a:solidFill>
            </a:endParaRPr>
          </a:p>
          <a:p>
            <a:pPr lvl="0"/>
            <a:endParaRPr lang="it-IT" dirty="0"/>
          </a:p>
        </p:txBody>
      </p:sp>
      <p:sp>
        <p:nvSpPr>
          <p:cNvPr id="12" name="Freccia in giù 11"/>
          <p:cNvSpPr/>
          <p:nvPr/>
        </p:nvSpPr>
        <p:spPr>
          <a:xfrm>
            <a:off x="3995936" y="2564904"/>
            <a:ext cx="648072"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in giù 12"/>
          <p:cNvSpPr/>
          <p:nvPr/>
        </p:nvSpPr>
        <p:spPr>
          <a:xfrm>
            <a:off x="3995936" y="3861048"/>
            <a:ext cx="648072"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in giù 13"/>
          <p:cNvSpPr/>
          <p:nvPr/>
        </p:nvSpPr>
        <p:spPr>
          <a:xfrm>
            <a:off x="3995936" y="5013176"/>
            <a:ext cx="648072" cy="432048"/>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1"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anim calcmode="lin" valueType="num">
                                      <p:cBhvr>
                                        <p:cTn id="24" dur="1000" fill="hold"/>
                                        <p:tgtEl>
                                          <p:spTgt spid="12"/>
                                        </p:tgtEl>
                                        <p:attrNameLst>
                                          <p:attrName>ppt_x</p:attrName>
                                        </p:attrNameLst>
                                      </p:cBhvr>
                                      <p:tavLst>
                                        <p:tav tm="0">
                                          <p:val>
                                            <p:strVal val="#ppt_x"/>
                                          </p:val>
                                        </p:tav>
                                        <p:tav tm="100000">
                                          <p:val>
                                            <p:strVal val="#ppt_x"/>
                                          </p:val>
                                        </p:tav>
                                      </p:tavLst>
                                    </p:anim>
                                    <p:anim calcmode="lin" valueType="num">
                                      <p:cBhvr>
                                        <p:cTn id="2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 calcmode="lin" valueType="num">
                                      <p:cBhvr>
                                        <p:cTn id="30" dur="500" fill="hold"/>
                                        <p:tgtEl>
                                          <p:spTgt spid="19"/>
                                        </p:tgtEl>
                                        <p:attrNameLst>
                                          <p:attrName>ppt_w</p:attrName>
                                        </p:attrNameLst>
                                      </p:cBhvr>
                                      <p:tavLst>
                                        <p:tav tm="0">
                                          <p:val>
                                            <p:fltVal val="0"/>
                                          </p:val>
                                        </p:tav>
                                        <p:tav tm="100000">
                                          <p:val>
                                            <p:strVal val="#ppt_w"/>
                                          </p:val>
                                        </p:tav>
                                      </p:tavLst>
                                    </p:anim>
                                    <p:anim calcmode="lin" valueType="num">
                                      <p:cBhvr>
                                        <p:cTn id="31" dur="500" fill="hold"/>
                                        <p:tgtEl>
                                          <p:spTgt spid="19"/>
                                        </p:tgtEl>
                                        <p:attrNameLst>
                                          <p:attrName>ppt_h</p:attrName>
                                        </p:attrNameLst>
                                      </p:cBhvr>
                                      <p:tavLst>
                                        <p:tav tm="0">
                                          <p:val>
                                            <p:fltVal val="0"/>
                                          </p:val>
                                        </p:tav>
                                        <p:tav tm="100000">
                                          <p:val>
                                            <p:strVal val="#ppt_h"/>
                                          </p:val>
                                        </p:tav>
                                      </p:tavLst>
                                    </p:anim>
                                    <p:animEffect transition="in" filter="fade">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1"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anim calcmode="lin" valueType="num">
                                      <p:cBhvr>
                                        <p:cTn id="38" dur="1000" fill="hold"/>
                                        <p:tgtEl>
                                          <p:spTgt spid="13"/>
                                        </p:tgtEl>
                                        <p:attrNameLst>
                                          <p:attrName>ppt_x</p:attrName>
                                        </p:attrNameLst>
                                      </p:cBhvr>
                                      <p:tavLst>
                                        <p:tav tm="0">
                                          <p:val>
                                            <p:strVal val="#ppt_x"/>
                                          </p:val>
                                        </p:tav>
                                        <p:tav tm="100000">
                                          <p:val>
                                            <p:strVal val="#ppt_x"/>
                                          </p:val>
                                        </p:tav>
                                      </p:tavLst>
                                    </p:anim>
                                    <p:anim calcmode="lin" valueType="num">
                                      <p:cBhvr>
                                        <p:cTn id="3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p:cTn id="44" dur="500" fill="hold"/>
                                        <p:tgtEl>
                                          <p:spTgt spid="20"/>
                                        </p:tgtEl>
                                        <p:attrNameLst>
                                          <p:attrName>ppt_w</p:attrName>
                                        </p:attrNameLst>
                                      </p:cBhvr>
                                      <p:tavLst>
                                        <p:tav tm="0">
                                          <p:val>
                                            <p:fltVal val="0"/>
                                          </p:val>
                                        </p:tav>
                                        <p:tav tm="100000">
                                          <p:val>
                                            <p:strVal val="#ppt_w"/>
                                          </p:val>
                                        </p:tav>
                                      </p:tavLst>
                                    </p:anim>
                                    <p:anim calcmode="lin" valueType="num">
                                      <p:cBhvr>
                                        <p:cTn id="45" dur="500" fill="hold"/>
                                        <p:tgtEl>
                                          <p:spTgt spid="20"/>
                                        </p:tgtEl>
                                        <p:attrNameLst>
                                          <p:attrName>ppt_h</p:attrName>
                                        </p:attrNameLst>
                                      </p:cBhvr>
                                      <p:tavLst>
                                        <p:tav tm="0">
                                          <p:val>
                                            <p:fltVal val="0"/>
                                          </p:val>
                                        </p:tav>
                                        <p:tav tm="100000">
                                          <p:val>
                                            <p:strVal val="#ppt_h"/>
                                          </p:val>
                                        </p:tav>
                                      </p:tavLst>
                                    </p:anim>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1"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1000"/>
                                        <p:tgtEl>
                                          <p:spTgt spid="14"/>
                                        </p:tgtEl>
                                      </p:cBhvr>
                                    </p:animEffect>
                                    <p:anim calcmode="lin" valueType="num">
                                      <p:cBhvr>
                                        <p:cTn id="52" dur="1000" fill="hold"/>
                                        <p:tgtEl>
                                          <p:spTgt spid="14"/>
                                        </p:tgtEl>
                                        <p:attrNameLst>
                                          <p:attrName>ppt_x</p:attrName>
                                        </p:attrNameLst>
                                      </p:cBhvr>
                                      <p:tavLst>
                                        <p:tav tm="0">
                                          <p:val>
                                            <p:strVal val="#ppt_x"/>
                                          </p:val>
                                        </p:tav>
                                        <p:tav tm="100000">
                                          <p:val>
                                            <p:strVal val="#ppt_x"/>
                                          </p:val>
                                        </p:tav>
                                      </p:tavLst>
                                    </p:anim>
                                    <p:anim calcmode="lin" valueType="num">
                                      <p:cBhvr>
                                        <p:cTn id="5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3" presetClass="entr" presetSubtype="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 calcmode="lin" valueType="num">
                                      <p:cBhvr>
                                        <p:cTn id="58" dur="500" fill="hold"/>
                                        <p:tgtEl>
                                          <p:spTgt spid="11"/>
                                        </p:tgtEl>
                                        <p:attrNameLst>
                                          <p:attrName>ppt_w</p:attrName>
                                        </p:attrNameLst>
                                      </p:cBhvr>
                                      <p:tavLst>
                                        <p:tav tm="0">
                                          <p:val>
                                            <p:fltVal val="0"/>
                                          </p:val>
                                        </p:tav>
                                        <p:tav tm="100000">
                                          <p:val>
                                            <p:strVal val="#ppt_w"/>
                                          </p:val>
                                        </p:tav>
                                      </p:tavLst>
                                    </p:anim>
                                    <p:anim calcmode="lin" valueType="num">
                                      <p:cBhvr>
                                        <p:cTn id="59" dur="500" fill="hold"/>
                                        <p:tgtEl>
                                          <p:spTgt spid="11"/>
                                        </p:tgtEl>
                                        <p:attrNameLst>
                                          <p:attrName>ppt_h</p:attrName>
                                        </p:attrNameLst>
                                      </p:cBhvr>
                                      <p:tavLst>
                                        <p:tav tm="0">
                                          <p:val>
                                            <p:fltVal val="0"/>
                                          </p:val>
                                        </p:tav>
                                        <p:tav tm="100000">
                                          <p:val>
                                            <p:strVal val="#ppt_h"/>
                                          </p:val>
                                        </p:tav>
                                      </p:tavLst>
                                    </p:anim>
                                    <p:animEffect transition="in" filter="fade">
                                      <p:cBhvr>
                                        <p:cTn id="6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9" grpId="0" animBg="1"/>
      <p:bldP spid="20" grpId="0" animBg="1"/>
      <p:bldP spid="11" grpId="0" animBg="1"/>
      <p:bldP spid="12" grpId="1" animBg="1"/>
      <p:bldP spid="13" grpId="1" animBg="1"/>
      <p:bldP spid="14"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8678A5F6-8D9B-4301-8A71-DA3EE0ECDA55}"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21</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L’omosessualità</a:t>
            </a:r>
            <a:endParaRPr lang="it-IT" sz="2000" b="1" dirty="0">
              <a:solidFill>
                <a:srgbClr val="0070C0"/>
              </a:solidFill>
            </a:endParaRPr>
          </a:p>
        </p:txBody>
      </p:sp>
      <p:sp>
        <p:nvSpPr>
          <p:cNvPr id="16" name="Rettangolo 15"/>
          <p:cNvSpPr/>
          <p:nvPr/>
        </p:nvSpPr>
        <p:spPr>
          <a:xfrm>
            <a:off x="251520" y="1628800"/>
            <a:ext cx="8640960" cy="64807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E’ ormai all’ordine del giorno la discussione sulla tematica dell’omosessualità sia a livello della società civile che all’interno della Chiesa.</a:t>
            </a:r>
            <a:endParaRPr lang="it-IT" dirty="0">
              <a:solidFill>
                <a:srgbClr val="FFFF00"/>
              </a:solidFill>
            </a:endParaRPr>
          </a:p>
          <a:p>
            <a:pPr algn="just"/>
            <a:endParaRPr lang="it-IT" dirty="0">
              <a:solidFill>
                <a:srgbClr val="FFFF00"/>
              </a:solidFill>
            </a:endParaRPr>
          </a:p>
          <a:p>
            <a:pPr lvl="0"/>
            <a:endParaRPr lang="it-IT" dirty="0"/>
          </a:p>
        </p:txBody>
      </p:sp>
      <p:sp>
        <p:nvSpPr>
          <p:cNvPr id="18" name="Rettangolo 17"/>
          <p:cNvSpPr/>
          <p:nvPr/>
        </p:nvSpPr>
        <p:spPr>
          <a:xfrm>
            <a:off x="251520" y="2564904"/>
            <a:ext cx="8640960"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algn="just"/>
            <a:r>
              <a:rPr lang="it-IT" dirty="0" smtClean="0">
                <a:solidFill>
                  <a:srgbClr val="FFFF00"/>
                </a:solidFill>
              </a:rPr>
              <a:t>Il problema è che non sempre si affronta l’argomento con la dovuta serenità e conoscenza, nonché il dovuto rispetto che si deve alle persone che sono in questa condizione.</a:t>
            </a: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19" name="Rettangolo 18"/>
          <p:cNvSpPr/>
          <p:nvPr/>
        </p:nvSpPr>
        <p:spPr>
          <a:xfrm>
            <a:off x="251520" y="3717032"/>
            <a:ext cx="8640960" cy="86409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L’omosessuale è colui che, nel momento in cui si forma il proprio concetto di sé, scopre dentro delle inclinazioni strutturate e radicate che non è lui/lei stesso/a a darsi, ma che lo orientano ad una difficile accettazione del </a:t>
            </a:r>
            <a:r>
              <a:rPr lang="it-IT" dirty="0" smtClean="0">
                <a:solidFill>
                  <a:srgbClr val="FFFF00"/>
                </a:solidFill>
              </a:rPr>
              <a:t>proprio </a:t>
            </a:r>
            <a:r>
              <a:rPr lang="it-IT" dirty="0" smtClean="0">
                <a:solidFill>
                  <a:srgbClr val="FFFF00"/>
                </a:solidFill>
              </a:rPr>
              <a:t>essere.</a:t>
            </a:r>
          </a:p>
          <a:p>
            <a:pPr algn="just"/>
            <a:endParaRPr lang="it-IT" dirty="0">
              <a:solidFill>
                <a:srgbClr val="FFFF00"/>
              </a:solidFill>
            </a:endParaRPr>
          </a:p>
          <a:p>
            <a:pPr lvl="0"/>
            <a:endParaRPr lang="it-IT" dirty="0"/>
          </a:p>
        </p:txBody>
      </p:sp>
      <p:sp>
        <p:nvSpPr>
          <p:cNvPr id="20" name="Rettangolo 19"/>
          <p:cNvSpPr/>
          <p:nvPr/>
        </p:nvSpPr>
        <p:spPr>
          <a:xfrm>
            <a:off x="251520" y="4869160"/>
            <a:ext cx="8640960" cy="79208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dirty="0" smtClean="0">
              <a:solidFill>
                <a:srgbClr val="FFFF00"/>
              </a:solidFill>
            </a:endParaRPr>
          </a:p>
          <a:p>
            <a:pPr algn="just"/>
            <a:r>
              <a:rPr lang="it-IT" dirty="0" smtClean="0">
                <a:solidFill>
                  <a:srgbClr val="FFFF00"/>
                </a:solidFill>
              </a:rPr>
              <a:t>Nessuno è e può essere escluso dalla relazione amorosa e dalla sessualità neanche chi deve o decide di rinunciare all’espressione fisica piena di questo dono. Nemmeno l’omosessuale.</a:t>
            </a:r>
          </a:p>
          <a:p>
            <a:pPr algn="just"/>
            <a:endParaRPr lang="it-IT" dirty="0">
              <a:solidFill>
                <a:srgbClr val="FFFF00"/>
              </a:solidFill>
            </a:endParaRPr>
          </a:p>
          <a:p>
            <a:pPr lvl="0"/>
            <a:endParaRPr lang="it-IT" dirty="0"/>
          </a:p>
        </p:txBody>
      </p:sp>
      <p:sp>
        <p:nvSpPr>
          <p:cNvPr id="11" name="Rettangolo 10"/>
          <p:cNvSpPr/>
          <p:nvPr/>
        </p:nvSpPr>
        <p:spPr>
          <a:xfrm>
            <a:off x="251520" y="5949280"/>
            <a:ext cx="8640960" cy="64807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r>
              <a:rPr lang="it-IT" dirty="0" smtClean="0">
                <a:solidFill>
                  <a:srgbClr val="FFFF00"/>
                </a:solidFill>
              </a:rPr>
              <a:t>A</a:t>
            </a:r>
            <a:r>
              <a:rPr lang="it-IT" dirty="0" smtClean="0">
                <a:solidFill>
                  <a:srgbClr val="FFFF00"/>
                </a:solidFill>
              </a:rPr>
              <a:t>lcuni studiosi concordano nel </a:t>
            </a:r>
            <a:r>
              <a:rPr lang="it-IT" dirty="0" smtClean="0">
                <a:solidFill>
                  <a:srgbClr val="FFFF00"/>
                </a:solidFill>
              </a:rPr>
              <a:t>ritenere che l’omosessualità </a:t>
            </a:r>
            <a:r>
              <a:rPr lang="it-IT" dirty="0" smtClean="0">
                <a:solidFill>
                  <a:srgbClr val="FFFF00"/>
                </a:solidFill>
              </a:rPr>
              <a:t>possa </a:t>
            </a:r>
            <a:r>
              <a:rPr lang="it-IT" smtClean="0">
                <a:solidFill>
                  <a:srgbClr val="FFFF00"/>
                </a:solidFill>
              </a:rPr>
              <a:t>sorgere anche a </a:t>
            </a:r>
            <a:r>
              <a:rPr lang="it-IT" dirty="0" smtClean="0">
                <a:solidFill>
                  <a:srgbClr val="FFFF00"/>
                </a:solidFill>
              </a:rPr>
              <a:t>causa di condizionamenti psicologici e culturali, strettamente collegati tra loro.</a:t>
            </a:r>
            <a:endParaRPr lang="it-IT" dirty="0">
              <a:solidFill>
                <a:srgbClr val="FFFF00"/>
              </a:solidFill>
            </a:endParaRPr>
          </a:p>
          <a:p>
            <a:pPr lvl="0"/>
            <a:endParaRPr lang="it-IT" dirty="0"/>
          </a:p>
        </p:txBody>
      </p:sp>
      <p:sp>
        <p:nvSpPr>
          <p:cNvPr id="12" name="Freccia in giù 11"/>
          <p:cNvSpPr/>
          <p:nvPr/>
        </p:nvSpPr>
        <p:spPr>
          <a:xfrm>
            <a:off x="3995936" y="2276872"/>
            <a:ext cx="576064" cy="288032"/>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in giù 12"/>
          <p:cNvSpPr/>
          <p:nvPr/>
        </p:nvSpPr>
        <p:spPr>
          <a:xfrm>
            <a:off x="3995936" y="3429000"/>
            <a:ext cx="576064" cy="288032"/>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in giù 13"/>
          <p:cNvSpPr/>
          <p:nvPr/>
        </p:nvSpPr>
        <p:spPr>
          <a:xfrm>
            <a:off x="3995936" y="4581128"/>
            <a:ext cx="576064" cy="288032"/>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in giù 14"/>
          <p:cNvSpPr/>
          <p:nvPr/>
        </p:nvSpPr>
        <p:spPr>
          <a:xfrm>
            <a:off x="3995936" y="5661248"/>
            <a:ext cx="576064" cy="288032"/>
          </a:xfrm>
          <a:prstGeom prst="downArrow">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1000"/>
                                        <p:tgtEl>
                                          <p:spTgt spid="12"/>
                                        </p:tgtEl>
                                      </p:cBhvr>
                                    </p:animEffect>
                                    <p:anim calcmode="lin" valueType="num">
                                      <p:cBhvr>
                                        <p:cTn id="24" dur="1000" fill="hold"/>
                                        <p:tgtEl>
                                          <p:spTgt spid="12"/>
                                        </p:tgtEl>
                                        <p:attrNameLst>
                                          <p:attrName>ppt_x</p:attrName>
                                        </p:attrNameLst>
                                      </p:cBhvr>
                                      <p:tavLst>
                                        <p:tav tm="0">
                                          <p:val>
                                            <p:strVal val="#ppt_x"/>
                                          </p:val>
                                        </p:tav>
                                        <p:tav tm="100000">
                                          <p:val>
                                            <p:strVal val="#ppt_x"/>
                                          </p:val>
                                        </p:tav>
                                      </p:tavLst>
                                    </p:anim>
                                    <p:anim calcmode="lin" valueType="num">
                                      <p:cBhvr>
                                        <p:cTn id="2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p:cTn id="30" dur="500" fill="hold"/>
                                        <p:tgtEl>
                                          <p:spTgt spid="18"/>
                                        </p:tgtEl>
                                        <p:attrNameLst>
                                          <p:attrName>ppt_w</p:attrName>
                                        </p:attrNameLst>
                                      </p:cBhvr>
                                      <p:tavLst>
                                        <p:tav tm="0">
                                          <p:val>
                                            <p:fltVal val="0"/>
                                          </p:val>
                                        </p:tav>
                                        <p:tav tm="100000">
                                          <p:val>
                                            <p:strVal val="#ppt_w"/>
                                          </p:val>
                                        </p:tav>
                                      </p:tavLst>
                                    </p:anim>
                                    <p:anim calcmode="lin" valueType="num">
                                      <p:cBhvr>
                                        <p:cTn id="31" dur="500" fill="hold"/>
                                        <p:tgtEl>
                                          <p:spTgt spid="18"/>
                                        </p:tgtEl>
                                        <p:attrNameLst>
                                          <p:attrName>ppt_h</p:attrName>
                                        </p:attrNameLst>
                                      </p:cBhvr>
                                      <p:tavLst>
                                        <p:tav tm="0">
                                          <p:val>
                                            <p:fltVal val="0"/>
                                          </p:val>
                                        </p:tav>
                                        <p:tav tm="100000">
                                          <p:val>
                                            <p:strVal val="#ppt_h"/>
                                          </p:val>
                                        </p:tav>
                                      </p:tavLst>
                                    </p:anim>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anim calcmode="lin" valueType="num">
                                      <p:cBhvr>
                                        <p:cTn id="38" dur="1000" fill="hold"/>
                                        <p:tgtEl>
                                          <p:spTgt spid="13"/>
                                        </p:tgtEl>
                                        <p:attrNameLst>
                                          <p:attrName>ppt_x</p:attrName>
                                        </p:attrNameLst>
                                      </p:cBhvr>
                                      <p:tavLst>
                                        <p:tav tm="0">
                                          <p:val>
                                            <p:strVal val="#ppt_x"/>
                                          </p:val>
                                        </p:tav>
                                        <p:tav tm="100000">
                                          <p:val>
                                            <p:strVal val="#ppt_x"/>
                                          </p:val>
                                        </p:tav>
                                      </p:tavLst>
                                    </p:anim>
                                    <p:anim calcmode="lin" valueType="num">
                                      <p:cBhvr>
                                        <p:cTn id="3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19"/>
                                        </p:tgtEl>
                                        <p:attrNameLst>
                                          <p:attrName>style.visibility</p:attrName>
                                        </p:attrNameLst>
                                      </p:cBhvr>
                                      <p:to>
                                        <p:strVal val="visible"/>
                                      </p:to>
                                    </p:set>
                                    <p:anim calcmode="lin" valueType="num">
                                      <p:cBhvr>
                                        <p:cTn id="44" dur="500" fill="hold"/>
                                        <p:tgtEl>
                                          <p:spTgt spid="19"/>
                                        </p:tgtEl>
                                        <p:attrNameLst>
                                          <p:attrName>ppt_w</p:attrName>
                                        </p:attrNameLst>
                                      </p:cBhvr>
                                      <p:tavLst>
                                        <p:tav tm="0">
                                          <p:val>
                                            <p:fltVal val="0"/>
                                          </p:val>
                                        </p:tav>
                                        <p:tav tm="100000">
                                          <p:val>
                                            <p:strVal val="#ppt_w"/>
                                          </p:val>
                                        </p:tav>
                                      </p:tavLst>
                                    </p:anim>
                                    <p:anim calcmode="lin" valueType="num">
                                      <p:cBhvr>
                                        <p:cTn id="45" dur="500" fill="hold"/>
                                        <p:tgtEl>
                                          <p:spTgt spid="19"/>
                                        </p:tgtEl>
                                        <p:attrNameLst>
                                          <p:attrName>ppt_h</p:attrName>
                                        </p:attrNameLst>
                                      </p:cBhvr>
                                      <p:tavLst>
                                        <p:tav tm="0">
                                          <p:val>
                                            <p:fltVal val="0"/>
                                          </p:val>
                                        </p:tav>
                                        <p:tav tm="100000">
                                          <p:val>
                                            <p:strVal val="#ppt_h"/>
                                          </p:val>
                                        </p:tav>
                                      </p:tavLst>
                                    </p:anim>
                                    <p:animEffect transition="in" filter="fade">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fade">
                                      <p:cBhvr>
                                        <p:cTn id="51" dur="1000"/>
                                        <p:tgtEl>
                                          <p:spTgt spid="14"/>
                                        </p:tgtEl>
                                      </p:cBhvr>
                                    </p:animEffect>
                                    <p:anim calcmode="lin" valueType="num">
                                      <p:cBhvr>
                                        <p:cTn id="52" dur="1000" fill="hold"/>
                                        <p:tgtEl>
                                          <p:spTgt spid="14"/>
                                        </p:tgtEl>
                                        <p:attrNameLst>
                                          <p:attrName>ppt_x</p:attrName>
                                        </p:attrNameLst>
                                      </p:cBhvr>
                                      <p:tavLst>
                                        <p:tav tm="0">
                                          <p:val>
                                            <p:strVal val="#ppt_x"/>
                                          </p:val>
                                        </p:tav>
                                        <p:tav tm="100000">
                                          <p:val>
                                            <p:strVal val="#ppt_x"/>
                                          </p:val>
                                        </p:tav>
                                      </p:tavLst>
                                    </p:anim>
                                    <p:anim calcmode="lin" valueType="num">
                                      <p:cBhvr>
                                        <p:cTn id="5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53" presetClass="entr" presetSubtype="0"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childTnLst>
                          </p:cTn>
                        </p:par>
                      </p:childTnLst>
                    </p:cTn>
                  </p:par>
                  <p:par>
                    <p:cTn id="61" fill="hold">
                      <p:stCondLst>
                        <p:cond delay="indefinite"/>
                      </p:stCondLst>
                      <p:childTnLst>
                        <p:par>
                          <p:cTn id="62" fill="hold">
                            <p:stCondLst>
                              <p:cond delay="0"/>
                            </p:stCondLst>
                            <p:childTnLst>
                              <p:par>
                                <p:cTn id="63" presetID="47" presetClass="entr" presetSubtype="0"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1000"/>
                                        <p:tgtEl>
                                          <p:spTgt spid="15"/>
                                        </p:tgtEl>
                                      </p:cBhvr>
                                    </p:animEffect>
                                    <p:anim calcmode="lin" valueType="num">
                                      <p:cBhvr>
                                        <p:cTn id="66" dur="1000" fill="hold"/>
                                        <p:tgtEl>
                                          <p:spTgt spid="15"/>
                                        </p:tgtEl>
                                        <p:attrNameLst>
                                          <p:attrName>ppt_x</p:attrName>
                                        </p:attrNameLst>
                                      </p:cBhvr>
                                      <p:tavLst>
                                        <p:tav tm="0">
                                          <p:val>
                                            <p:strVal val="#ppt_x"/>
                                          </p:val>
                                        </p:tav>
                                        <p:tav tm="100000">
                                          <p:val>
                                            <p:strVal val="#ppt_x"/>
                                          </p:val>
                                        </p:tav>
                                      </p:tavLst>
                                    </p:anim>
                                    <p:anim calcmode="lin" valueType="num">
                                      <p:cBhvr>
                                        <p:cTn id="6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11"/>
                                        </p:tgtEl>
                                        <p:attrNameLst>
                                          <p:attrName>style.visibility</p:attrName>
                                        </p:attrNameLst>
                                      </p:cBhvr>
                                      <p:to>
                                        <p:strVal val="visible"/>
                                      </p:to>
                                    </p:set>
                                    <p:anim calcmode="lin" valueType="num">
                                      <p:cBhvr>
                                        <p:cTn id="72" dur="500" fill="hold"/>
                                        <p:tgtEl>
                                          <p:spTgt spid="11"/>
                                        </p:tgtEl>
                                        <p:attrNameLst>
                                          <p:attrName>ppt_w</p:attrName>
                                        </p:attrNameLst>
                                      </p:cBhvr>
                                      <p:tavLst>
                                        <p:tav tm="0">
                                          <p:val>
                                            <p:fltVal val="0"/>
                                          </p:val>
                                        </p:tav>
                                        <p:tav tm="100000">
                                          <p:val>
                                            <p:strVal val="#ppt_w"/>
                                          </p:val>
                                        </p:tav>
                                      </p:tavLst>
                                    </p:anim>
                                    <p:anim calcmode="lin" valueType="num">
                                      <p:cBhvr>
                                        <p:cTn id="73" dur="500" fill="hold"/>
                                        <p:tgtEl>
                                          <p:spTgt spid="11"/>
                                        </p:tgtEl>
                                        <p:attrNameLst>
                                          <p:attrName>ppt_h</p:attrName>
                                        </p:attrNameLst>
                                      </p:cBhvr>
                                      <p:tavLst>
                                        <p:tav tm="0">
                                          <p:val>
                                            <p:fltVal val="0"/>
                                          </p:val>
                                        </p:tav>
                                        <p:tav tm="100000">
                                          <p:val>
                                            <p:strVal val="#ppt_h"/>
                                          </p:val>
                                        </p:tav>
                                      </p:tavLst>
                                    </p:anim>
                                    <p:animEffect transition="in" filter="fade">
                                      <p:cBhvr>
                                        <p:cTn id="7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8" grpId="0" animBg="1"/>
      <p:bldP spid="19" grpId="0" animBg="1"/>
      <p:bldP spid="20" grpId="0" animBg="1"/>
      <p:bldP spid="11" grpId="0" animBg="1"/>
      <p:bldP spid="12" grpId="0" animBg="1"/>
      <p:bldP spid="13" grpId="0" animBg="1"/>
      <p:bldP spid="14" grpId="0" animBg="1"/>
      <p:bldP spid="1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0D7E632B-5C86-407D-B339-0C6F48F32461}"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22</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Modi di manifestarsi dell’omosessualità</a:t>
            </a:r>
            <a:endParaRPr lang="it-IT" sz="2000" b="1" dirty="0">
              <a:solidFill>
                <a:srgbClr val="0070C0"/>
              </a:solidFill>
            </a:endParaRPr>
          </a:p>
        </p:txBody>
      </p:sp>
      <p:sp>
        <p:nvSpPr>
          <p:cNvPr id="16" name="Rettangolo 15"/>
          <p:cNvSpPr/>
          <p:nvPr/>
        </p:nvSpPr>
        <p:spPr>
          <a:xfrm>
            <a:off x="251520" y="2348880"/>
            <a:ext cx="3744416" cy="180020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endParaRPr lang="it-IT" dirty="0" smtClean="0">
              <a:solidFill>
                <a:srgbClr val="FFFF00"/>
              </a:solidFill>
            </a:endParaRPr>
          </a:p>
          <a:p>
            <a:pPr algn="just"/>
            <a:r>
              <a:rPr lang="it-IT" sz="2000" b="1" dirty="0" smtClean="0">
                <a:solidFill>
                  <a:srgbClr val="FFFF00"/>
                </a:solidFill>
              </a:rPr>
              <a:t>L’omosessualità occasionale: </a:t>
            </a:r>
            <a:r>
              <a:rPr lang="it-IT" dirty="0" smtClean="0">
                <a:solidFill>
                  <a:srgbClr val="FFFF00"/>
                </a:solidFill>
              </a:rPr>
              <a:t>il soggetto, per vari motivi, ha comportamenti che deviano dalla normalità; essi scompaiono quando la persona ritorna in ambienti e situazioni considerati nella norma.</a:t>
            </a:r>
          </a:p>
          <a:p>
            <a:pPr lvl="0" algn="just"/>
            <a:endParaRPr lang="it-IT" dirty="0">
              <a:solidFill>
                <a:srgbClr val="FFFF00"/>
              </a:solidFill>
            </a:endParaRPr>
          </a:p>
          <a:p>
            <a:pPr algn="just"/>
            <a:endParaRPr lang="it-IT" dirty="0">
              <a:solidFill>
                <a:srgbClr val="FFFF00"/>
              </a:solidFill>
            </a:endParaRPr>
          </a:p>
          <a:p>
            <a:pPr lvl="0"/>
            <a:endParaRPr lang="it-IT" dirty="0"/>
          </a:p>
        </p:txBody>
      </p:sp>
      <p:sp>
        <p:nvSpPr>
          <p:cNvPr id="21" name="Rettangolo 20"/>
          <p:cNvSpPr/>
          <p:nvPr/>
        </p:nvSpPr>
        <p:spPr>
          <a:xfrm>
            <a:off x="4860032" y="2348880"/>
            <a:ext cx="4032448" cy="180020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it-IT" sz="2000" b="1" dirty="0" smtClean="0">
                <a:solidFill>
                  <a:srgbClr val="FFFF00"/>
                </a:solidFill>
              </a:rPr>
              <a:t>Il comportamento omosessuale stabile e strutturato </a:t>
            </a:r>
            <a:r>
              <a:rPr lang="it-IT" dirty="0" smtClean="0">
                <a:solidFill>
                  <a:srgbClr val="FFFF00"/>
                </a:solidFill>
              </a:rPr>
              <a:t>espresso in rapporti sessuali sistematici con persone dello stesso sesso. </a:t>
            </a:r>
            <a:endParaRPr lang="it-IT" dirty="0">
              <a:solidFill>
                <a:srgbClr val="FFFF00"/>
              </a:solidFill>
            </a:endParaRPr>
          </a:p>
        </p:txBody>
      </p:sp>
      <p:sp>
        <p:nvSpPr>
          <p:cNvPr id="13" name="Rettangolo 12"/>
          <p:cNvSpPr/>
          <p:nvPr/>
        </p:nvSpPr>
        <p:spPr>
          <a:xfrm>
            <a:off x="251520" y="4581128"/>
            <a:ext cx="8640960" cy="122413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sz="2000" b="1" dirty="0" smtClean="0">
                <a:solidFill>
                  <a:srgbClr val="FFFF00"/>
                </a:solidFill>
              </a:rPr>
              <a:t>La tendenza omosessuale </a:t>
            </a:r>
            <a:r>
              <a:rPr lang="it-IT" sz="2400" b="1" dirty="0" smtClean="0">
                <a:solidFill>
                  <a:srgbClr val="FFFF00"/>
                </a:solidFill>
              </a:rPr>
              <a:t>profonda </a:t>
            </a:r>
            <a:r>
              <a:rPr lang="it-IT" sz="2000" dirty="0" smtClean="0">
                <a:solidFill>
                  <a:srgbClr val="FFFF00"/>
                </a:solidFill>
              </a:rPr>
              <a:t>che la persona riesce a dominare con un </a:t>
            </a:r>
            <a:r>
              <a:rPr lang="it-IT" dirty="0" smtClean="0">
                <a:solidFill>
                  <a:srgbClr val="FFFF00"/>
                </a:solidFill>
              </a:rPr>
              <a:t>abituale e stabile dominio di sé e dalla quale spesso riesce ad uscire tramite opportuni metodi psicoanalitici e di analisi del profondo riappropriandosi così  del senso pieno del proprio essere sessuati.</a:t>
            </a:r>
          </a:p>
          <a:p>
            <a:pPr algn="just"/>
            <a:endParaRPr lang="it-IT" dirty="0">
              <a:solidFill>
                <a:srgbClr val="FFFF00"/>
              </a:solidFill>
            </a:endParaRPr>
          </a:p>
          <a:p>
            <a:pPr lvl="0"/>
            <a:endParaRPr lang="it-IT" dirty="0"/>
          </a:p>
        </p:txBody>
      </p:sp>
      <p:cxnSp>
        <p:nvCxnSpPr>
          <p:cNvPr id="22" name="Connettore 2 21"/>
          <p:cNvCxnSpPr/>
          <p:nvPr/>
        </p:nvCxnSpPr>
        <p:spPr>
          <a:xfrm flipH="1">
            <a:off x="1763688" y="1556792"/>
            <a:ext cx="2664296" cy="64807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H="1">
            <a:off x="4427984" y="1556792"/>
            <a:ext cx="16768" cy="295232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4427984" y="1556792"/>
            <a:ext cx="2448272" cy="64807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Ovale 11"/>
          <p:cNvSpPr/>
          <p:nvPr/>
        </p:nvSpPr>
        <p:spPr>
          <a:xfrm>
            <a:off x="4067944" y="1484784"/>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1000"/>
                                        <p:tgtEl>
                                          <p:spTgt spid="24"/>
                                        </p:tgtEl>
                                      </p:cBhvr>
                                    </p:animEffect>
                                    <p:anim calcmode="lin" valueType="num">
                                      <p:cBhvr>
                                        <p:cTn id="37" dur="1000" fill="hold"/>
                                        <p:tgtEl>
                                          <p:spTgt spid="24"/>
                                        </p:tgtEl>
                                        <p:attrNameLst>
                                          <p:attrName>ppt_x</p:attrName>
                                        </p:attrNameLst>
                                      </p:cBhvr>
                                      <p:tavLst>
                                        <p:tav tm="0">
                                          <p:val>
                                            <p:strVal val="#ppt_x"/>
                                          </p:val>
                                        </p:tav>
                                        <p:tav tm="100000">
                                          <p:val>
                                            <p:strVal val="#ppt_x"/>
                                          </p:val>
                                        </p:tav>
                                      </p:tavLst>
                                    </p:anim>
                                    <p:anim calcmode="lin" valueType="num">
                                      <p:cBhvr>
                                        <p:cTn id="3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23" presetClass="entr" presetSubtype="16" fill="hold" nodeType="click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p:cTn id="50" dur="500" fill="hold"/>
                                        <p:tgtEl>
                                          <p:spTgt spid="26"/>
                                        </p:tgtEl>
                                        <p:attrNameLst>
                                          <p:attrName>ppt_w</p:attrName>
                                        </p:attrNameLst>
                                      </p:cBhvr>
                                      <p:tavLst>
                                        <p:tav tm="0">
                                          <p:val>
                                            <p:fltVal val="0"/>
                                          </p:val>
                                        </p:tav>
                                        <p:tav tm="100000">
                                          <p:val>
                                            <p:strVal val="#ppt_w"/>
                                          </p:val>
                                        </p:tav>
                                      </p:tavLst>
                                    </p:anim>
                                    <p:anim calcmode="lin" valueType="num">
                                      <p:cBhvr>
                                        <p:cTn id="51"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Effect transition="in" filter="fade">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21" grpId="0" animBg="1"/>
      <p:bldP spid="13"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a:xfrm>
            <a:off x="467544" y="6492875"/>
            <a:ext cx="2133600" cy="365125"/>
          </a:xfrm>
        </p:spPr>
        <p:txBody>
          <a:bodyPr/>
          <a:lstStyle/>
          <a:p>
            <a:fld id="{06DFF33D-08DD-444E-B885-0D53D6585E89}"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23</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Metodi naturali e mezzi anticoncezionali</a:t>
            </a:r>
            <a:endParaRPr lang="it-IT" sz="2000" b="1" dirty="0">
              <a:solidFill>
                <a:srgbClr val="0070C0"/>
              </a:solidFill>
            </a:endParaRPr>
          </a:p>
        </p:txBody>
      </p:sp>
      <p:sp>
        <p:nvSpPr>
          <p:cNvPr id="16" name="Rettangolo 15"/>
          <p:cNvSpPr/>
          <p:nvPr/>
        </p:nvSpPr>
        <p:spPr>
          <a:xfrm>
            <a:off x="251520" y="1556792"/>
            <a:ext cx="8640960" cy="72008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A questo punto si possono, e si devono, affrontare le domande in cui spesso resta imprigionata l'intera proposta morale cristiana circa la procreazione responsabile</a:t>
            </a:r>
            <a:r>
              <a:rPr lang="it-IT" dirty="0" smtClean="0"/>
              <a:t>: </a:t>
            </a:r>
          </a:p>
          <a:p>
            <a:pPr algn="just"/>
            <a:endParaRPr lang="it-IT" dirty="0">
              <a:solidFill>
                <a:srgbClr val="FFFF00"/>
              </a:solidFill>
            </a:endParaRPr>
          </a:p>
          <a:p>
            <a:pPr lvl="0"/>
            <a:endParaRPr lang="it-IT" dirty="0"/>
          </a:p>
        </p:txBody>
      </p:sp>
      <p:sp>
        <p:nvSpPr>
          <p:cNvPr id="13" name="Rettangolo 12"/>
          <p:cNvSpPr/>
          <p:nvPr/>
        </p:nvSpPr>
        <p:spPr>
          <a:xfrm>
            <a:off x="4499992" y="4005064"/>
            <a:ext cx="4392488" cy="93610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La domanda scaturisce dalla stima del figlio come benedizione divina e frutto dell'amore coniugale.	</a:t>
            </a:r>
          </a:p>
          <a:p>
            <a:pPr algn="just"/>
            <a:endParaRPr lang="it-IT" dirty="0">
              <a:solidFill>
                <a:srgbClr val="FFFF00"/>
              </a:solidFill>
            </a:endParaRPr>
          </a:p>
          <a:p>
            <a:pPr lvl="0"/>
            <a:endParaRPr lang="it-IT" dirty="0"/>
          </a:p>
        </p:txBody>
      </p:sp>
      <p:sp>
        <p:nvSpPr>
          <p:cNvPr id="12" name="Freccia a destra 11"/>
          <p:cNvSpPr/>
          <p:nvPr/>
        </p:nvSpPr>
        <p:spPr>
          <a:xfrm>
            <a:off x="251520" y="2564904"/>
            <a:ext cx="4176464" cy="1080120"/>
          </a:xfrm>
          <a:prstGeom prst="rightArrow">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solidFill>
                <a:srgbClr val="FFFF00"/>
              </a:solidFill>
            </a:endParaRPr>
          </a:p>
          <a:p>
            <a:pPr algn="ctr"/>
            <a:r>
              <a:rPr lang="it-IT" sz="2000" b="1" dirty="0" smtClean="0">
                <a:solidFill>
                  <a:srgbClr val="FF0000"/>
                </a:solidFill>
              </a:rPr>
              <a:t>In che modo si è responsabili nella trasmissione della vita? </a:t>
            </a:r>
          </a:p>
          <a:p>
            <a:pPr algn="ctr"/>
            <a:endParaRPr lang="it-IT" dirty="0"/>
          </a:p>
        </p:txBody>
      </p:sp>
      <p:sp>
        <p:nvSpPr>
          <p:cNvPr id="14" name="Freccia a destra 13"/>
          <p:cNvSpPr/>
          <p:nvPr/>
        </p:nvSpPr>
        <p:spPr>
          <a:xfrm>
            <a:off x="251520" y="3933056"/>
            <a:ext cx="4176464" cy="1152128"/>
          </a:xfrm>
          <a:prstGeom prst="rightArrow">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0000"/>
                </a:solidFill>
              </a:rPr>
              <a:t>In che modo si è collaboratori consapevoli e liberi di Dio </a:t>
            </a:r>
            <a:endParaRPr lang="it-IT" sz="2000" b="1" dirty="0">
              <a:solidFill>
                <a:srgbClr val="FF0000"/>
              </a:solidFill>
            </a:endParaRPr>
          </a:p>
        </p:txBody>
      </p:sp>
      <p:sp>
        <p:nvSpPr>
          <p:cNvPr id="15" name="Freccia a destra 14"/>
          <p:cNvSpPr/>
          <p:nvPr/>
        </p:nvSpPr>
        <p:spPr>
          <a:xfrm>
            <a:off x="251520" y="5373216"/>
            <a:ext cx="4104456" cy="1080120"/>
          </a:xfrm>
          <a:prstGeom prst="rightArrow">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0000"/>
                </a:solidFill>
              </a:rPr>
              <a:t>Come fare per non avere figli? </a:t>
            </a:r>
            <a:endParaRPr lang="it-IT" sz="2000" b="1" dirty="0">
              <a:solidFill>
                <a:srgbClr val="FF0000"/>
              </a:solidFill>
            </a:endParaRPr>
          </a:p>
        </p:txBody>
      </p:sp>
      <p:sp>
        <p:nvSpPr>
          <p:cNvPr id="18" name="Rettangolo 17"/>
          <p:cNvSpPr/>
          <p:nvPr/>
        </p:nvSpPr>
        <p:spPr>
          <a:xfrm>
            <a:off x="4499992" y="5229200"/>
            <a:ext cx="4392488" cy="136815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La domanda nasce dall'attitudine a valutare il figlio come un pericolo o del figlio quale esito non desiderato di un rapporto sessuale. Da qui nasce l’esigenza dell’uso degli anticoncezionali.</a:t>
            </a:r>
          </a:p>
          <a:p>
            <a:pPr algn="just"/>
            <a:endParaRPr lang="it-IT" dirty="0">
              <a:solidFill>
                <a:srgbClr val="FFFF00"/>
              </a:solidFill>
            </a:endParaRPr>
          </a:p>
          <a:p>
            <a:pPr lvl="0"/>
            <a:endParaRPr lang="it-IT" dirty="0"/>
          </a:p>
        </p:txBody>
      </p:sp>
      <p:sp>
        <p:nvSpPr>
          <p:cNvPr id="19" name="Rettangolo 18"/>
          <p:cNvSpPr/>
          <p:nvPr/>
        </p:nvSpPr>
        <p:spPr>
          <a:xfrm>
            <a:off x="4499992" y="2348880"/>
            <a:ext cx="4392488" cy="136815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Il ricorso ai metodi naturali e l'uso dei mezzi anticoncezionali non producono i medesimi effetti né sulla qualità del rapporto di coppia né sull'armonia coniugale. 	</a:t>
            </a:r>
          </a:p>
          <a:p>
            <a:pPr algn="just"/>
            <a:endParaRPr lang="it-IT" dirty="0">
              <a:solidFill>
                <a:srgbClr val="FFFF00"/>
              </a:solidFill>
            </a:endParaRPr>
          </a:p>
          <a:p>
            <a:pPr lvl="0"/>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12"/>
                                        </p:tgtEl>
                                        <p:attrNameLst>
                                          <p:attrName>style.visibility</p:attrName>
                                        </p:attrNameLst>
                                      </p:cBhvr>
                                      <p:to>
                                        <p:strVal val="visible"/>
                                      </p:to>
                                    </p:set>
                                    <p:anim calcmode="lin" valueType="num">
                                      <p:cBhvr>
                                        <p:cTn id="23"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12"/>
                                        </p:tgtEl>
                                        <p:attrNameLst>
                                          <p:attrName>ppt_y</p:attrName>
                                        </p:attrNameLst>
                                      </p:cBhvr>
                                      <p:tavLst>
                                        <p:tav tm="0">
                                          <p:val>
                                            <p:strVal val="#ppt_y"/>
                                          </p:val>
                                        </p:tav>
                                        <p:tav tm="100000">
                                          <p:val>
                                            <p:strVal val="#ppt_y"/>
                                          </p:val>
                                        </p:tav>
                                      </p:tavLst>
                                    </p:anim>
                                    <p:anim calcmode="lin" valueType="num">
                                      <p:cBhvr>
                                        <p:cTn id="25"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500" fill="hold"/>
                                        <p:tgtEl>
                                          <p:spTgt spid="19"/>
                                        </p:tgtEl>
                                        <p:attrNameLst>
                                          <p:attrName>ppt_w</p:attrName>
                                        </p:attrNameLst>
                                      </p:cBhvr>
                                      <p:tavLst>
                                        <p:tav tm="0">
                                          <p:val>
                                            <p:fltVal val="0"/>
                                          </p:val>
                                        </p:tav>
                                        <p:tav tm="100000">
                                          <p:val>
                                            <p:strVal val="#ppt_w"/>
                                          </p:val>
                                        </p:tav>
                                      </p:tavLst>
                                    </p:anim>
                                    <p:anim calcmode="lin" valueType="num">
                                      <p:cBhvr>
                                        <p:cTn id="33" dur="500" fill="hold"/>
                                        <p:tgtEl>
                                          <p:spTgt spid="19"/>
                                        </p:tgtEl>
                                        <p:attrNameLst>
                                          <p:attrName>ppt_h</p:attrName>
                                        </p:attrNameLst>
                                      </p:cBhvr>
                                      <p:tavLst>
                                        <p:tav tm="0">
                                          <p:val>
                                            <p:fltVal val="0"/>
                                          </p:val>
                                        </p:tav>
                                        <p:tav tm="100000">
                                          <p:val>
                                            <p:strVal val="#ppt_h"/>
                                          </p:val>
                                        </p:tav>
                                      </p:tavLst>
                                    </p:anim>
                                    <p:animEffect transition="in" filter="fade">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14"/>
                                        </p:tgtEl>
                                        <p:attrNameLst>
                                          <p:attrName>ppt_y</p:attrName>
                                        </p:attrNameLst>
                                      </p:cBhvr>
                                      <p:tavLst>
                                        <p:tav tm="0">
                                          <p:val>
                                            <p:strVal val="#ppt_y"/>
                                          </p:val>
                                        </p:tav>
                                        <p:tav tm="100000">
                                          <p:val>
                                            <p:strVal val="#ppt_y"/>
                                          </p:val>
                                        </p:tav>
                                      </p:tavLst>
                                    </p:anim>
                                    <p:anim calcmode="lin" valueType="num">
                                      <p:cBhvr>
                                        <p:cTn id="41"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ppt_w</p:attrName>
                                        </p:attrNameLst>
                                      </p:cBhvr>
                                      <p:tavLst>
                                        <p:tav tm="0">
                                          <p:val>
                                            <p:fltVal val="0"/>
                                          </p:val>
                                        </p:tav>
                                        <p:tav tm="100000">
                                          <p:val>
                                            <p:strVal val="#ppt_w"/>
                                          </p:val>
                                        </p:tav>
                                      </p:tavLst>
                                    </p:anim>
                                    <p:anim calcmode="lin" valueType="num">
                                      <p:cBhvr>
                                        <p:cTn id="49" dur="500" fill="hold"/>
                                        <p:tgtEl>
                                          <p:spTgt spid="13"/>
                                        </p:tgtEl>
                                        <p:attrNameLst>
                                          <p:attrName>ppt_h</p:attrName>
                                        </p:attrNameLst>
                                      </p:cBhvr>
                                      <p:tavLst>
                                        <p:tav tm="0">
                                          <p:val>
                                            <p:fltVal val="0"/>
                                          </p:val>
                                        </p:tav>
                                        <p:tav tm="100000">
                                          <p:val>
                                            <p:strVal val="#ppt_h"/>
                                          </p:val>
                                        </p:tav>
                                      </p:tavLst>
                                    </p:anim>
                                    <p:animEffect transition="in" filter="fade">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41" presetClass="entr" presetSubtype="0" fill="hold" grpId="0" nodeType="clickEffect">
                                  <p:stCondLst>
                                    <p:cond delay="0"/>
                                  </p:stCondLst>
                                  <p:iterate type="lt">
                                    <p:tmPct val="10000"/>
                                  </p:iterate>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5"/>
                                        </p:tgtEl>
                                        <p:attrNameLst>
                                          <p:attrName>ppt_y</p:attrName>
                                        </p:attrNameLst>
                                      </p:cBhvr>
                                      <p:tavLst>
                                        <p:tav tm="0">
                                          <p:val>
                                            <p:strVal val="#ppt_y"/>
                                          </p:val>
                                        </p:tav>
                                        <p:tav tm="100000">
                                          <p:val>
                                            <p:strVal val="#ppt_y"/>
                                          </p:val>
                                        </p:tav>
                                      </p:tavLst>
                                    </p:anim>
                                    <p:anim calcmode="lin" valueType="num">
                                      <p:cBhvr>
                                        <p:cTn id="57"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0" fill="hold" grpId="0" nodeType="click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fltVal val="0"/>
                                          </p:val>
                                        </p:tav>
                                        <p:tav tm="100000">
                                          <p:val>
                                            <p:strVal val="#ppt_w"/>
                                          </p:val>
                                        </p:tav>
                                      </p:tavLst>
                                    </p:anim>
                                    <p:anim calcmode="lin" valueType="num">
                                      <p:cBhvr>
                                        <p:cTn id="65" dur="500" fill="hold"/>
                                        <p:tgtEl>
                                          <p:spTgt spid="18"/>
                                        </p:tgtEl>
                                        <p:attrNameLst>
                                          <p:attrName>ppt_h</p:attrName>
                                        </p:attrNameLst>
                                      </p:cBhvr>
                                      <p:tavLst>
                                        <p:tav tm="0">
                                          <p:val>
                                            <p:fltVal val="0"/>
                                          </p:val>
                                        </p:tav>
                                        <p:tav tm="100000">
                                          <p:val>
                                            <p:strVal val="#ppt_h"/>
                                          </p:val>
                                        </p:tav>
                                      </p:tavLst>
                                    </p:anim>
                                    <p:animEffect transition="in" filter="fade">
                                      <p:cBhvr>
                                        <p:cTn id="6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13" grpId="0" animBg="1"/>
      <p:bldP spid="12" grpId="0" animBg="1"/>
      <p:bldP spid="14" grpId="0" animBg="1"/>
      <p:bldP spid="15" grpId="0" animBg="1"/>
      <p:bldP spid="18" grpId="0" animBg="1"/>
      <p:bldP spid="1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98E80FC2-C884-489F-93F0-054AAE4BE784}"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24</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Legame tra contraccezione ed aborto</a:t>
            </a:r>
            <a:endParaRPr lang="it-IT" sz="2000" b="1" dirty="0">
              <a:solidFill>
                <a:srgbClr val="0070C0"/>
              </a:solidFill>
            </a:endParaRPr>
          </a:p>
        </p:txBody>
      </p:sp>
      <p:sp>
        <p:nvSpPr>
          <p:cNvPr id="16" name="Rettangolo 15"/>
          <p:cNvSpPr/>
          <p:nvPr/>
        </p:nvSpPr>
        <p:spPr>
          <a:xfrm>
            <a:off x="251520" y="2780928"/>
            <a:ext cx="3456384" cy="216024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Nell’</a:t>
            </a:r>
            <a:r>
              <a:rPr lang="it-IT" dirty="0" err="1" smtClean="0">
                <a:solidFill>
                  <a:srgbClr val="FFFF00"/>
                </a:solidFill>
              </a:rPr>
              <a:t>Evangelium</a:t>
            </a:r>
            <a:r>
              <a:rPr lang="it-IT" dirty="0" smtClean="0">
                <a:solidFill>
                  <a:srgbClr val="FFFF00"/>
                </a:solidFill>
              </a:rPr>
              <a:t> Vitae, Papa  Giovanni Paolo II affermava che la cultura </a:t>
            </a:r>
            <a:r>
              <a:rPr lang="it-IT" dirty="0" err="1" smtClean="0">
                <a:solidFill>
                  <a:srgbClr val="FFFF00"/>
                </a:solidFill>
              </a:rPr>
              <a:t>filoabortista</a:t>
            </a:r>
            <a:r>
              <a:rPr lang="it-IT" dirty="0" smtClean="0">
                <a:solidFill>
                  <a:srgbClr val="FFFF00"/>
                </a:solidFill>
              </a:rPr>
              <a:t> è particolarmente forte in tutti i casi in cui l’insegnamento della Chiesa sulla contraccezione viene rifiutato.</a:t>
            </a:r>
            <a:endParaRPr lang="it-IT" dirty="0">
              <a:solidFill>
                <a:srgbClr val="FFFF00"/>
              </a:solidFill>
            </a:endParaRPr>
          </a:p>
          <a:p>
            <a:pPr algn="just"/>
            <a:endParaRPr lang="it-IT" dirty="0">
              <a:solidFill>
                <a:srgbClr val="FFFF00"/>
              </a:solidFill>
            </a:endParaRPr>
          </a:p>
          <a:p>
            <a:pPr lvl="0"/>
            <a:endParaRPr lang="it-IT" dirty="0"/>
          </a:p>
        </p:txBody>
      </p:sp>
      <p:sp>
        <p:nvSpPr>
          <p:cNvPr id="21" name="Rettangolo 20"/>
          <p:cNvSpPr/>
          <p:nvPr/>
        </p:nvSpPr>
        <p:spPr>
          <a:xfrm>
            <a:off x="4499992" y="1916832"/>
            <a:ext cx="4392488" cy="302433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smtClean="0">
                <a:solidFill>
                  <a:srgbClr val="FFFF00"/>
                </a:solidFill>
              </a:rPr>
              <a:t>Parlando di una «mentalità edonistica» che non è disposta ad accettare responsabilità in materia di sessualità e che «vede la procreazione come un ostacolo alla realizzazione personale», aggiungeva che la vita che potrebbe nascere da un incontro sessuale finisce per trasformarsi in un nemico da evitare a tutti i costi, e l’aborto diventa la sola risposta decisiva possibile alla mancata contraccezione.</a:t>
            </a:r>
            <a:endParaRPr lang="it-IT" dirty="0">
              <a:solidFill>
                <a:srgbClr val="FFFF00"/>
              </a:solidFill>
            </a:endParaRPr>
          </a:p>
        </p:txBody>
      </p:sp>
      <p:sp>
        <p:nvSpPr>
          <p:cNvPr id="13" name="Rettangolo 12"/>
          <p:cNvSpPr/>
          <p:nvPr/>
        </p:nvSpPr>
        <p:spPr>
          <a:xfrm>
            <a:off x="251520" y="5085184"/>
            <a:ext cx="8640960" cy="158417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just"/>
            <a:endParaRPr lang="it-IT" sz="1600" dirty="0">
              <a:solidFill>
                <a:srgbClr val="FFFF00"/>
              </a:solidFill>
            </a:endParaRPr>
          </a:p>
          <a:p>
            <a:pPr algn="just"/>
            <a:r>
              <a:rPr lang="it-IT" dirty="0" smtClean="0">
                <a:solidFill>
                  <a:srgbClr val="FFFF00"/>
                </a:solidFill>
              </a:rPr>
              <a:t>Pur riconoscendo la differenza per natura e per gravità morale tra contraccezione e aborto, il Santo Padre sosteneva che contraccezione e aborto sono spesso strettamente connessi, come frutti dello stesso albero. La connessione tra contraccezione e aborto risulta evidente nel fatto che sia i contraccettivi meccanici che le pillole anticoncezionali possiedono notoriamente anche capacità abortive. 	</a:t>
            </a:r>
          </a:p>
          <a:p>
            <a:pPr algn="just"/>
            <a:endParaRPr lang="it-IT" dirty="0">
              <a:solidFill>
                <a:srgbClr val="FFFF00"/>
              </a:solidFill>
            </a:endParaRPr>
          </a:p>
          <a:p>
            <a:pPr lvl="0"/>
            <a:endParaRPr lang="it-IT" dirty="0"/>
          </a:p>
        </p:txBody>
      </p:sp>
      <p:cxnSp>
        <p:nvCxnSpPr>
          <p:cNvPr id="22" name="Connettore 2 21"/>
          <p:cNvCxnSpPr/>
          <p:nvPr/>
        </p:nvCxnSpPr>
        <p:spPr>
          <a:xfrm flipH="1">
            <a:off x="1619672" y="1556792"/>
            <a:ext cx="2448272" cy="115212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4" name="Connettore 2 23"/>
          <p:cNvCxnSpPr/>
          <p:nvPr/>
        </p:nvCxnSpPr>
        <p:spPr>
          <a:xfrm flipH="1">
            <a:off x="4067944" y="1556792"/>
            <a:ext cx="16768" cy="34563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4067944" y="1556792"/>
            <a:ext cx="1656184" cy="28803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Ovale 11"/>
          <p:cNvSpPr/>
          <p:nvPr/>
        </p:nvSpPr>
        <p:spPr>
          <a:xfrm>
            <a:off x="3635896" y="1484784"/>
            <a:ext cx="864096"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1"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fade">
                                      <p:cBhvr>
                                        <p:cTn id="36" dur="1000"/>
                                        <p:tgtEl>
                                          <p:spTgt spid="24"/>
                                        </p:tgtEl>
                                      </p:cBhvr>
                                    </p:animEffect>
                                    <p:anim calcmode="lin" valueType="num">
                                      <p:cBhvr>
                                        <p:cTn id="37" dur="1000" fill="hold"/>
                                        <p:tgtEl>
                                          <p:spTgt spid="24"/>
                                        </p:tgtEl>
                                        <p:attrNameLst>
                                          <p:attrName>ppt_x</p:attrName>
                                        </p:attrNameLst>
                                      </p:cBhvr>
                                      <p:tavLst>
                                        <p:tav tm="0">
                                          <p:val>
                                            <p:strVal val="#ppt_x"/>
                                          </p:val>
                                        </p:tav>
                                        <p:tav tm="100000">
                                          <p:val>
                                            <p:strVal val="#ppt_x"/>
                                          </p:val>
                                        </p:tav>
                                      </p:tavLst>
                                    </p:anim>
                                    <p:anim calcmode="lin" valueType="num">
                                      <p:cBhvr>
                                        <p:cTn id="38"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23" presetClass="entr" presetSubtype="16" fill="hold" nodeType="clickEffect">
                                  <p:stCondLst>
                                    <p:cond delay="0"/>
                                  </p:stCondLst>
                                  <p:childTnLst>
                                    <p:set>
                                      <p:cBhvr>
                                        <p:cTn id="49" dur="1" fill="hold">
                                          <p:stCondLst>
                                            <p:cond delay="0"/>
                                          </p:stCondLst>
                                        </p:cTn>
                                        <p:tgtEl>
                                          <p:spTgt spid="26"/>
                                        </p:tgtEl>
                                        <p:attrNameLst>
                                          <p:attrName>style.visibility</p:attrName>
                                        </p:attrNameLst>
                                      </p:cBhvr>
                                      <p:to>
                                        <p:strVal val="visible"/>
                                      </p:to>
                                    </p:set>
                                    <p:anim calcmode="lin" valueType="num">
                                      <p:cBhvr>
                                        <p:cTn id="50" dur="500" fill="hold"/>
                                        <p:tgtEl>
                                          <p:spTgt spid="26"/>
                                        </p:tgtEl>
                                        <p:attrNameLst>
                                          <p:attrName>ppt_w</p:attrName>
                                        </p:attrNameLst>
                                      </p:cBhvr>
                                      <p:tavLst>
                                        <p:tav tm="0">
                                          <p:val>
                                            <p:fltVal val="0"/>
                                          </p:val>
                                        </p:tav>
                                        <p:tav tm="100000">
                                          <p:val>
                                            <p:strVal val="#ppt_w"/>
                                          </p:val>
                                        </p:tav>
                                      </p:tavLst>
                                    </p:anim>
                                    <p:anim calcmode="lin" valueType="num">
                                      <p:cBhvr>
                                        <p:cTn id="51"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p:cTn id="56" dur="500" fill="hold"/>
                                        <p:tgtEl>
                                          <p:spTgt spid="21"/>
                                        </p:tgtEl>
                                        <p:attrNameLst>
                                          <p:attrName>ppt_w</p:attrName>
                                        </p:attrNameLst>
                                      </p:cBhvr>
                                      <p:tavLst>
                                        <p:tav tm="0">
                                          <p:val>
                                            <p:fltVal val="0"/>
                                          </p:val>
                                        </p:tav>
                                        <p:tav tm="100000">
                                          <p:val>
                                            <p:strVal val="#ppt_w"/>
                                          </p:val>
                                        </p:tav>
                                      </p:tavLst>
                                    </p:anim>
                                    <p:anim calcmode="lin" valueType="num">
                                      <p:cBhvr>
                                        <p:cTn id="57" dur="500" fill="hold"/>
                                        <p:tgtEl>
                                          <p:spTgt spid="21"/>
                                        </p:tgtEl>
                                        <p:attrNameLst>
                                          <p:attrName>ppt_h</p:attrName>
                                        </p:attrNameLst>
                                      </p:cBhvr>
                                      <p:tavLst>
                                        <p:tav tm="0">
                                          <p:val>
                                            <p:fltVal val="0"/>
                                          </p:val>
                                        </p:tav>
                                        <p:tav tm="100000">
                                          <p:val>
                                            <p:strVal val="#ppt_h"/>
                                          </p:val>
                                        </p:tav>
                                      </p:tavLst>
                                    </p:anim>
                                    <p:animEffect transition="in" filter="fade">
                                      <p:cBhvr>
                                        <p:cTn id="5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6" grpId="0" animBg="1"/>
      <p:bldP spid="21" grpId="0" animBg="1"/>
      <p:bldP spid="13" grpId="0" animBg="1"/>
      <p:bldP spid="12"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828D4624-BB64-4F18-9BCE-274643FC46D6}"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25</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Confusione e inganni tra contraccezione ed aborto</a:t>
            </a:r>
            <a:endParaRPr lang="it-IT" sz="2000" b="1" dirty="0">
              <a:solidFill>
                <a:srgbClr val="0070C0"/>
              </a:solidFill>
            </a:endParaRPr>
          </a:p>
        </p:txBody>
      </p:sp>
      <p:sp>
        <p:nvSpPr>
          <p:cNvPr id="13" name="Rettangolo 12"/>
          <p:cNvSpPr/>
          <p:nvPr/>
        </p:nvSpPr>
        <p:spPr>
          <a:xfrm>
            <a:off x="251520" y="1700808"/>
            <a:ext cx="8640960" cy="252028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it-IT" sz="1600" dirty="0" smtClean="0">
              <a:solidFill>
                <a:srgbClr val="FFFF00"/>
              </a:solidFill>
            </a:endParaRPr>
          </a:p>
          <a:p>
            <a:pPr algn="ctr"/>
            <a:endParaRPr lang="it-IT" sz="2000" dirty="0" smtClean="0">
              <a:solidFill>
                <a:srgbClr val="FFFF00"/>
              </a:solidFill>
            </a:endParaRPr>
          </a:p>
          <a:p>
            <a:pPr algn="ctr"/>
            <a:r>
              <a:rPr lang="it-IT" sz="2000" dirty="0" smtClean="0">
                <a:solidFill>
                  <a:srgbClr val="FFFF00"/>
                </a:solidFill>
              </a:rPr>
              <a:t>La pillola agisce come contraccettivo quando sopprime l’ovulazione </a:t>
            </a:r>
          </a:p>
          <a:p>
            <a:pPr algn="ctr"/>
            <a:r>
              <a:rPr lang="it-IT" sz="2000" dirty="0" smtClean="0">
                <a:solidFill>
                  <a:srgbClr val="FFFF00"/>
                </a:solidFill>
              </a:rPr>
              <a:t>o quando impedisce allo sperma di raggiungere l’ovulo </a:t>
            </a:r>
          </a:p>
          <a:p>
            <a:pPr algn="ctr"/>
            <a:r>
              <a:rPr lang="it-IT" sz="2000" dirty="0" smtClean="0">
                <a:solidFill>
                  <a:srgbClr val="FFFF00"/>
                </a:solidFill>
              </a:rPr>
              <a:t>alterando le secrezioni femminili. 	</a:t>
            </a:r>
          </a:p>
          <a:p>
            <a:pPr algn="ctr"/>
            <a:r>
              <a:rPr lang="it-IT" sz="2000" dirty="0" smtClean="0">
                <a:solidFill>
                  <a:srgbClr val="FFFF00"/>
                </a:solidFill>
              </a:rPr>
              <a:t>Il fatto che la pillola anticoncezionale possa esercitare </a:t>
            </a:r>
          </a:p>
          <a:p>
            <a:pPr algn="ctr"/>
            <a:r>
              <a:rPr lang="it-IT" sz="2000" dirty="0" smtClean="0">
                <a:solidFill>
                  <a:srgbClr val="FFFF00"/>
                </a:solidFill>
              </a:rPr>
              <a:t>un’azione abortiva è scientificamente dimostrato. </a:t>
            </a:r>
          </a:p>
          <a:p>
            <a:pPr algn="ctr"/>
            <a:r>
              <a:rPr lang="it-IT" sz="2000" dirty="0" smtClean="0">
                <a:solidFill>
                  <a:srgbClr val="FFFF00"/>
                </a:solidFill>
              </a:rPr>
              <a:t>Infatti, il rischio di provocare un aborto è maggiore nel caso </a:t>
            </a:r>
          </a:p>
          <a:p>
            <a:pPr algn="ctr"/>
            <a:r>
              <a:rPr lang="it-IT" sz="2000" dirty="0" smtClean="0">
                <a:solidFill>
                  <a:srgbClr val="FFFF00"/>
                </a:solidFill>
              </a:rPr>
              <a:t>delle pillole che si assumono dopo l'atto sessuale per impedire </a:t>
            </a:r>
          </a:p>
          <a:p>
            <a:pPr algn="ctr"/>
            <a:r>
              <a:rPr lang="it-IT" sz="2000" dirty="0" smtClean="0">
                <a:solidFill>
                  <a:srgbClr val="FFFF00"/>
                </a:solidFill>
              </a:rPr>
              <a:t>la gravidanza  “anticoncezionali d'emergenza” o “pillole del giorno dopo”.</a:t>
            </a:r>
          </a:p>
          <a:p>
            <a:pPr algn="just"/>
            <a:endParaRPr lang="it-IT" dirty="0">
              <a:solidFill>
                <a:srgbClr val="FFFF00"/>
              </a:solidFill>
            </a:endParaRPr>
          </a:p>
          <a:p>
            <a:pPr lvl="0"/>
            <a:endParaRPr lang="it-IT" dirty="0"/>
          </a:p>
        </p:txBody>
      </p:sp>
      <p:pic>
        <p:nvPicPr>
          <p:cNvPr id="1026" name="Picture 2" descr="C:\Users\Master\Desktop\m.jpg"/>
          <p:cNvPicPr>
            <a:picLocks noChangeAspect="1" noChangeArrowheads="1"/>
          </p:cNvPicPr>
          <p:nvPr/>
        </p:nvPicPr>
        <p:blipFill>
          <a:blip r:embed="rId3" cstate="print"/>
          <a:srcRect/>
          <a:stretch>
            <a:fillRect/>
          </a:stretch>
        </p:blipFill>
        <p:spPr bwMode="auto">
          <a:xfrm>
            <a:off x="2627784" y="4365104"/>
            <a:ext cx="4025670" cy="2304256"/>
          </a:xfrm>
          <a:prstGeom prst="rect">
            <a:avLst/>
          </a:prstGeom>
          <a:noFill/>
          <a:ln w="25400">
            <a:solidFill>
              <a:srgbClr val="FF0000"/>
            </a:solidFill>
          </a:ln>
        </p:spPr>
      </p:pic>
      <p:sp>
        <p:nvSpPr>
          <p:cNvPr id="14" name="CasellaDiTesto 13"/>
          <p:cNvSpPr txBox="1"/>
          <p:nvPr/>
        </p:nvSpPr>
        <p:spPr>
          <a:xfrm>
            <a:off x="6948264" y="4941168"/>
            <a:ext cx="1872208" cy="923330"/>
          </a:xfrm>
          <a:prstGeom prst="rect">
            <a:avLst/>
          </a:prstGeom>
          <a:noFill/>
        </p:spPr>
        <p:txBody>
          <a:bodyPr wrap="square" rtlCol="0">
            <a:spAutoFit/>
          </a:bodyPr>
          <a:lstStyle/>
          <a:p>
            <a:pPr algn="ctr"/>
            <a:r>
              <a:rPr lang="it-IT" sz="5400" b="1" dirty="0" smtClean="0">
                <a:solidFill>
                  <a:srgbClr val="0070C0"/>
                </a:solidFill>
              </a:rPr>
              <a:t>FINE</a:t>
            </a:r>
            <a:endParaRPr lang="it-IT" sz="5400" b="1" dirty="0">
              <a:solidFill>
                <a:srgbClr val="0070C0"/>
              </a:solidFill>
            </a:endParaRPr>
          </a:p>
        </p:txBody>
      </p:sp>
      <p:sp>
        <p:nvSpPr>
          <p:cNvPr id="15" name="CasellaDiTesto 14"/>
          <p:cNvSpPr txBox="1"/>
          <p:nvPr/>
        </p:nvSpPr>
        <p:spPr>
          <a:xfrm>
            <a:off x="179512" y="5085184"/>
            <a:ext cx="2376264" cy="523220"/>
          </a:xfrm>
          <a:prstGeom prst="rect">
            <a:avLst/>
          </a:prstGeom>
          <a:noFill/>
        </p:spPr>
        <p:txBody>
          <a:bodyPr wrap="square" rtlCol="0">
            <a:spAutoFit/>
          </a:bodyPr>
          <a:lstStyle/>
          <a:p>
            <a:pPr algn="ctr"/>
            <a:r>
              <a:rPr lang="it-IT" sz="2800" b="1" dirty="0" smtClean="0">
                <a:solidFill>
                  <a:srgbClr val="0070C0"/>
                </a:solidFill>
              </a:rPr>
              <a:t>SI ALLA VITA</a:t>
            </a:r>
            <a:endParaRPr lang="it-IT" sz="28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animEffect transition="in" filter="wheel(4)">
                                      <p:cBhvr>
                                        <p:cTn id="16" dur="2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3" grpId="0" animBg="1"/>
      <p:bldP spid="14" grpId="0"/>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CFFD5A8E-0615-4CBC-BA55-33661A189DC6}"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26</a:t>
            </a:fld>
            <a:endParaRPr lang="it-IT"/>
          </a:p>
        </p:txBody>
      </p:sp>
      <p:sp>
        <p:nvSpPr>
          <p:cNvPr id="10" name="CasellaDiTesto 9"/>
          <p:cNvSpPr txBox="1"/>
          <p:nvPr/>
        </p:nvSpPr>
        <p:spPr>
          <a:xfrm>
            <a:off x="611560" y="1052736"/>
            <a:ext cx="792088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Confrontiamoci</a:t>
            </a:r>
            <a:endParaRPr lang="it-IT" sz="2000" b="1" dirty="0">
              <a:solidFill>
                <a:srgbClr val="0070C0"/>
              </a:solidFill>
            </a:endParaRPr>
          </a:p>
        </p:txBody>
      </p:sp>
      <p:sp>
        <p:nvSpPr>
          <p:cNvPr id="11" name="CasellaDiTesto 10"/>
          <p:cNvSpPr txBox="1"/>
          <p:nvPr/>
        </p:nvSpPr>
        <p:spPr>
          <a:xfrm>
            <a:off x="683568" y="1844824"/>
            <a:ext cx="7848872" cy="4154984"/>
          </a:xfrm>
          <a:prstGeom prst="rect">
            <a:avLst/>
          </a:prstGeom>
          <a:noFill/>
        </p:spPr>
        <p:txBody>
          <a:bodyPr wrap="square" rtlCol="0">
            <a:spAutoFit/>
          </a:bodyPr>
          <a:lstStyle/>
          <a:p>
            <a:pPr marL="457200" indent="-457200" algn="just">
              <a:buAutoNum type="arabicPeriod"/>
            </a:pPr>
            <a:r>
              <a:rPr lang="it-IT" sz="2000" dirty="0" smtClean="0">
                <a:solidFill>
                  <a:schemeClr val="bg1"/>
                </a:solidFill>
              </a:rPr>
              <a:t>Cosa si intende dire con l’affermazione: </a:t>
            </a:r>
            <a:r>
              <a:rPr lang="it-IT" sz="2400" dirty="0" smtClean="0">
                <a:solidFill>
                  <a:schemeClr val="bg1"/>
                </a:solidFill>
              </a:rPr>
              <a:t>“</a:t>
            </a:r>
            <a:r>
              <a:rPr lang="it-IT" sz="2000" dirty="0" smtClean="0">
                <a:solidFill>
                  <a:schemeClr val="bg1"/>
                </a:solidFill>
              </a:rPr>
              <a:t>La persona è chiamata nel realizzare pienamente se stessa a non sottostare all’istinto, ma intraprendere un cammino di libertà dall’istinto sessuale”.</a:t>
            </a:r>
          </a:p>
          <a:p>
            <a:pPr marL="457200" indent="-457200" algn="just">
              <a:buAutoNum type="arabicPeriod"/>
            </a:pPr>
            <a:r>
              <a:rPr lang="it-IT" sz="2000" dirty="0" smtClean="0">
                <a:solidFill>
                  <a:schemeClr val="bg1"/>
                </a:solidFill>
              </a:rPr>
              <a:t>La persona non ha un corpo, è corpo. Questo cosa comporta per tutto ciò che attiene alla dimensione sessuale?</a:t>
            </a:r>
          </a:p>
          <a:p>
            <a:pPr marL="457200" indent="-457200" algn="just">
              <a:buAutoNum type="arabicPeriod"/>
            </a:pPr>
            <a:r>
              <a:rPr lang="it-IT" sz="2000" dirty="0" smtClean="0">
                <a:solidFill>
                  <a:schemeClr val="bg1"/>
                </a:solidFill>
              </a:rPr>
              <a:t>Quali sono i comportamenti e i modi di sentire della sfera sessuale che di fatto negano la presenza di vero amore? </a:t>
            </a:r>
          </a:p>
          <a:p>
            <a:pPr marL="457200" indent="-457200" algn="just">
              <a:buAutoNum type="arabicPeriod"/>
            </a:pPr>
            <a:r>
              <a:rPr lang="it-IT" sz="2000" dirty="0" smtClean="0">
                <a:solidFill>
                  <a:schemeClr val="bg1"/>
                </a:solidFill>
              </a:rPr>
              <a:t>Quali sono le dimensioni della sessualità e quali conseguenze scaturiscono dal rispetto o meno di esse?</a:t>
            </a:r>
          </a:p>
          <a:p>
            <a:pPr marL="457200" indent="-457200" algn="just">
              <a:buAutoNum type="arabicPeriod"/>
            </a:pPr>
            <a:r>
              <a:rPr lang="it-IT" sz="2000" dirty="0" smtClean="0">
                <a:solidFill>
                  <a:schemeClr val="bg1"/>
                </a:solidFill>
              </a:rPr>
              <a:t>Nei comportamenti sessuali dei giovani, e non solo, è difficile distinguere tra castità, amore libero, piacere, responsabilità, libertà, riducendo spesso la sessualità ad un affare privato. E’ proprio così?</a:t>
            </a:r>
            <a:endParaRPr lang="it-IT" sz="2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1000"/>
                                        <p:tgtEl>
                                          <p:spTgt spid="11">
                                            <p:txEl>
                                              <p:pRg st="0" end="0"/>
                                            </p:txEl>
                                          </p:spTgt>
                                        </p:tgtEl>
                                      </p:cBhvr>
                                    </p:animEffect>
                                    <p:anim calcmode="lin" valueType="num">
                                      <p:cBhvr>
                                        <p:cTn id="17"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11">
                                            <p:txEl>
                                              <p:pRg st="1" end="1"/>
                                            </p:txEl>
                                          </p:spTgt>
                                        </p:tgtEl>
                                        <p:attrNameLst>
                                          <p:attrName>style.visibility</p:attrName>
                                        </p:attrNameLst>
                                      </p:cBhvr>
                                      <p:to>
                                        <p:strVal val="visible"/>
                                      </p:to>
                                    </p:set>
                                    <p:animEffect transition="in" filter="fade">
                                      <p:cBhvr>
                                        <p:cTn id="23" dur="1000"/>
                                        <p:tgtEl>
                                          <p:spTgt spid="11">
                                            <p:txEl>
                                              <p:pRg st="1" end="1"/>
                                            </p:txEl>
                                          </p:spTgt>
                                        </p:tgtEl>
                                      </p:cBhvr>
                                    </p:animEffect>
                                    <p:anim calcmode="lin" valueType="num">
                                      <p:cBhvr>
                                        <p:cTn id="24"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11">
                                            <p:txEl>
                                              <p:pRg st="2" end="2"/>
                                            </p:txEl>
                                          </p:spTgt>
                                        </p:tgtEl>
                                        <p:attrNameLst>
                                          <p:attrName>style.visibility</p:attrName>
                                        </p:attrNameLst>
                                      </p:cBhvr>
                                      <p:to>
                                        <p:strVal val="visible"/>
                                      </p:to>
                                    </p:set>
                                    <p:animEffect transition="in" filter="fade">
                                      <p:cBhvr>
                                        <p:cTn id="30" dur="1000"/>
                                        <p:tgtEl>
                                          <p:spTgt spid="11">
                                            <p:txEl>
                                              <p:pRg st="2" end="2"/>
                                            </p:txEl>
                                          </p:spTgt>
                                        </p:tgtEl>
                                      </p:cBhvr>
                                    </p:animEffect>
                                    <p:anim calcmode="lin" valueType="num">
                                      <p:cBhvr>
                                        <p:cTn id="31"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11">
                                            <p:txEl>
                                              <p:pRg st="3" end="3"/>
                                            </p:txEl>
                                          </p:spTgt>
                                        </p:tgtEl>
                                        <p:attrNameLst>
                                          <p:attrName>style.visibility</p:attrName>
                                        </p:attrNameLst>
                                      </p:cBhvr>
                                      <p:to>
                                        <p:strVal val="visible"/>
                                      </p:to>
                                    </p:set>
                                    <p:animEffect transition="in" filter="fade">
                                      <p:cBhvr>
                                        <p:cTn id="37" dur="1000"/>
                                        <p:tgtEl>
                                          <p:spTgt spid="11">
                                            <p:txEl>
                                              <p:pRg st="3" end="3"/>
                                            </p:txEl>
                                          </p:spTgt>
                                        </p:tgtEl>
                                      </p:cBhvr>
                                    </p:animEffect>
                                    <p:anim calcmode="lin" valueType="num">
                                      <p:cBhvr>
                                        <p:cTn id="38"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11">
                                            <p:txEl>
                                              <p:pRg st="4" end="4"/>
                                            </p:txEl>
                                          </p:spTgt>
                                        </p:tgtEl>
                                        <p:attrNameLst>
                                          <p:attrName>style.visibility</p:attrName>
                                        </p:attrNameLst>
                                      </p:cBhvr>
                                      <p:to>
                                        <p:strVal val="visible"/>
                                      </p:to>
                                    </p:set>
                                    <p:animEffect transition="in" filter="fade">
                                      <p:cBhvr>
                                        <p:cTn id="44" dur="1000"/>
                                        <p:tgtEl>
                                          <p:spTgt spid="11">
                                            <p:txEl>
                                              <p:pRg st="4" end="4"/>
                                            </p:txEl>
                                          </p:spTgt>
                                        </p:tgtEl>
                                      </p:cBhvr>
                                    </p:animEffect>
                                    <p:anim calcmode="lin" valueType="num">
                                      <p:cBhvr>
                                        <p:cTn id="45"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BE02C10C-2A55-4AD6-97D3-0B671DDE3B7B}"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3</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La persona</a:t>
            </a:r>
            <a:endParaRPr lang="it-IT" sz="2000" b="1" dirty="0">
              <a:solidFill>
                <a:srgbClr val="0070C0"/>
              </a:solidFill>
            </a:endParaRPr>
          </a:p>
        </p:txBody>
      </p:sp>
      <p:sp>
        <p:nvSpPr>
          <p:cNvPr id="12" name="Rettangolo 11"/>
          <p:cNvSpPr/>
          <p:nvPr/>
        </p:nvSpPr>
        <p:spPr>
          <a:xfrm>
            <a:off x="251520" y="3068960"/>
            <a:ext cx="2448272" cy="11521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FF00"/>
                </a:solidFill>
              </a:rPr>
              <a:t>La persona </a:t>
            </a:r>
            <a:r>
              <a:rPr lang="it-IT" dirty="0" smtClean="0">
                <a:solidFill>
                  <a:srgbClr val="FFFF00"/>
                </a:solidFill>
              </a:rPr>
              <a:t>può essere di sesso </a:t>
            </a:r>
            <a:r>
              <a:rPr lang="it-IT" dirty="0">
                <a:solidFill>
                  <a:srgbClr val="FFFF00"/>
                </a:solidFill>
              </a:rPr>
              <a:t>maschile </a:t>
            </a:r>
            <a:r>
              <a:rPr lang="it-IT" dirty="0" smtClean="0">
                <a:solidFill>
                  <a:srgbClr val="FFFF00"/>
                </a:solidFill>
              </a:rPr>
              <a:t>o femminile</a:t>
            </a:r>
            <a:r>
              <a:rPr lang="it-IT" dirty="0">
                <a:solidFill>
                  <a:srgbClr val="FFFF00"/>
                </a:solidFill>
              </a:rPr>
              <a:t>, dunque è sessuata.</a:t>
            </a:r>
          </a:p>
        </p:txBody>
      </p:sp>
      <p:sp>
        <p:nvSpPr>
          <p:cNvPr id="14" name="Rettangolo 13"/>
          <p:cNvSpPr/>
          <p:nvPr/>
        </p:nvSpPr>
        <p:spPr>
          <a:xfrm>
            <a:off x="2987824" y="3068960"/>
            <a:ext cx="2880320" cy="338437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FF00"/>
                </a:solidFill>
              </a:rPr>
              <a:t>La persona è </a:t>
            </a:r>
            <a:r>
              <a:rPr lang="it-IT" dirty="0" smtClean="0">
                <a:solidFill>
                  <a:srgbClr val="FFFF00"/>
                </a:solidFill>
              </a:rPr>
              <a:t>corpo, non </a:t>
            </a:r>
            <a:r>
              <a:rPr lang="it-IT" dirty="0">
                <a:solidFill>
                  <a:srgbClr val="FFFF00"/>
                </a:solidFill>
              </a:rPr>
              <a:t>ha un corpo. Dire che la persona ha un corpo significa considerare il corpo, il proprio corpo, un oggetto, mentre la persona è un corpo e nella propria corporeità si esprime, comunica, entra in relazione. Il corpo rende visibile ciò che la persona è realmente.</a:t>
            </a:r>
          </a:p>
        </p:txBody>
      </p:sp>
      <p:sp>
        <p:nvSpPr>
          <p:cNvPr id="15" name="Rettangolo 14"/>
          <p:cNvSpPr/>
          <p:nvPr/>
        </p:nvSpPr>
        <p:spPr>
          <a:xfrm>
            <a:off x="6156176" y="3068960"/>
            <a:ext cx="2736304" cy="194421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FF00"/>
                </a:solidFill>
              </a:rPr>
              <a:t>Il corpo risponde a leggi biologiche, ha una propria istintualità che condividiamo con il mondo animale: l’istinto alla procreazione e alla fecondità</a:t>
            </a:r>
            <a:r>
              <a:rPr lang="it-IT" dirty="0"/>
              <a:t>. </a:t>
            </a:r>
          </a:p>
        </p:txBody>
      </p:sp>
      <p:cxnSp>
        <p:nvCxnSpPr>
          <p:cNvPr id="17" name="Connettore 2 16"/>
          <p:cNvCxnSpPr/>
          <p:nvPr/>
        </p:nvCxnSpPr>
        <p:spPr>
          <a:xfrm flipH="1">
            <a:off x="1691680" y="1628800"/>
            <a:ext cx="2448272"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4499992" y="1700808"/>
            <a:ext cx="0"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a:off x="4932040" y="1628800"/>
            <a:ext cx="2232248"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Ovale 12"/>
          <p:cNvSpPr/>
          <p:nvPr/>
        </p:nvSpPr>
        <p:spPr>
          <a:xfrm>
            <a:off x="4067944" y="1484784"/>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fltVal val="0"/>
                                          </p:val>
                                        </p:tav>
                                        <p:tav tm="100000">
                                          <p:val>
                                            <p:strVal val="#ppt_w"/>
                                          </p:val>
                                        </p:tav>
                                      </p:tavLst>
                                    </p:anim>
                                    <p:anim calcmode="lin" valueType="num">
                                      <p:cBhvr>
                                        <p:cTn id="43" dur="500" fill="hold"/>
                                        <p:tgtEl>
                                          <p:spTgt spid="14"/>
                                        </p:tgtEl>
                                        <p:attrNameLst>
                                          <p:attrName>ppt_h</p:attrName>
                                        </p:attrNameLst>
                                      </p:cBhvr>
                                      <p:tavLst>
                                        <p:tav tm="0">
                                          <p:val>
                                            <p:fltVal val="0"/>
                                          </p:val>
                                        </p:tav>
                                        <p:tav tm="100000">
                                          <p:val>
                                            <p:strVal val="#ppt_h"/>
                                          </p:val>
                                        </p:tav>
                                      </p:tavLst>
                                    </p:anim>
                                    <p:animEffect transition="in" filter="fad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DF3B82EB-9624-407E-B500-F6B1BC38F20E}"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4</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Istinto e costrizione interiore</a:t>
            </a:r>
            <a:endParaRPr lang="it-IT" sz="2000" b="1" dirty="0">
              <a:solidFill>
                <a:srgbClr val="0070C0"/>
              </a:solidFill>
            </a:endParaRPr>
          </a:p>
        </p:txBody>
      </p:sp>
      <p:sp>
        <p:nvSpPr>
          <p:cNvPr id="12" name="Rettangolo 11"/>
          <p:cNvSpPr/>
          <p:nvPr/>
        </p:nvSpPr>
        <p:spPr>
          <a:xfrm>
            <a:off x="539552" y="3068960"/>
            <a:ext cx="2448272" cy="230425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FFFF00"/>
                </a:solidFill>
              </a:rPr>
              <a:t>La </a:t>
            </a:r>
            <a:r>
              <a:rPr lang="it-IT" dirty="0">
                <a:solidFill>
                  <a:srgbClr val="FFFF00"/>
                </a:solidFill>
              </a:rPr>
              <a:t>persona è chiamata nel realizzare pienamente se </a:t>
            </a:r>
            <a:r>
              <a:rPr lang="it-IT" dirty="0" smtClean="0">
                <a:solidFill>
                  <a:srgbClr val="FFFF00"/>
                </a:solidFill>
              </a:rPr>
              <a:t>stessa </a:t>
            </a:r>
            <a:r>
              <a:rPr lang="it-IT" dirty="0">
                <a:solidFill>
                  <a:srgbClr val="FFFF00"/>
                </a:solidFill>
              </a:rPr>
              <a:t>a </a:t>
            </a:r>
            <a:r>
              <a:rPr lang="it-IT" dirty="0" smtClean="0">
                <a:solidFill>
                  <a:srgbClr val="FFFF00"/>
                </a:solidFill>
              </a:rPr>
              <a:t>non sottostare </a:t>
            </a:r>
            <a:r>
              <a:rPr lang="it-IT" dirty="0">
                <a:solidFill>
                  <a:srgbClr val="FFFF00"/>
                </a:solidFill>
              </a:rPr>
              <a:t>all’istinto, ma intraprendere un cammino di libertà dall’istinto sessuale</a:t>
            </a:r>
            <a:r>
              <a:rPr lang="it-IT" dirty="0"/>
              <a:t>.</a:t>
            </a:r>
            <a:endParaRPr lang="it-IT" dirty="0">
              <a:solidFill>
                <a:srgbClr val="FFFF00"/>
              </a:solidFill>
            </a:endParaRPr>
          </a:p>
        </p:txBody>
      </p:sp>
      <p:sp>
        <p:nvSpPr>
          <p:cNvPr id="14" name="Rettangolo 13"/>
          <p:cNvSpPr/>
          <p:nvPr/>
        </p:nvSpPr>
        <p:spPr>
          <a:xfrm>
            <a:off x="3131840" y="3068960"/>
            <a:ext cx="2880320" cy="29523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FF00"/>
                </a:solidFill>
              </a:rPr>
              <a:t>Questo significa inserimento dell’istintività nella progettualità della persona e quindi nella realizzazione della sessualità a livello corporeo, ma anche psichico e quindi </a:t>
            </a:r>
            <a:r>
              <a:rPr lang="it-IT" dirty="0" smtClean="0">
                <a:solidFill>
                  <a:srgbClr val="FFFF00"/>
                </a:solidFill>
              </a:rPr>
              <a:t>spirituale.</a:t>
            </a:r>
            <a:endParaRPr lang="it-IT" dirty="0">
              <a:solidFill>
                <a:srgbClr val="FFFF00"/>
              </a:solidFill>
            </a:endParaRPr>
          </a:p>
        </p:txBody>
      </p:sp>
      <p:sp>
        <p:nvSpPr>
          <p:cNvPr id="15" name="Rettangolo 14"/>
          <p:cNvSpPr/>
          <p:nvPr/>
        </p:nvSpPr>
        <p:spPr>
          <a:xfrm>
            <a:off x="6156176" y="3068960"/>
            <a:ext cx="2736304" cy="360040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smtClean="0">
              <a:solidFill>
                <a:srgbClr val="FFFF00"/>
              </a:solidFill>
            </a:endParaRPr>
          </a:p>
          <a:p>
            <a:pPr algn="ctr"/>
            <a:r>
              <a:rPr lang="it-IT" dirty="0" smtClean="0">
                <a:solidFill>
                  <a:srgbClr val="FFFF00"/>
                </a:solidFill>
              </a:rPr>
              <a:t>La </a:t>
            </a:r>
            <a:r>
              <a:rPr lang="it-IT" dirty="0">
                <a:solidFill>
                  <a:srgbClr val="FFFF00"/>
                </a:solidFill>
              </a:rPr>
              <a:t>spiritualità rimanda la persona sempre ad un oltre, la pone in tensione verso ideali e valori, verso modelli. La persona è affettività, cioè entra in relazione con l’altro provando emozioni sentimenti, piacevoli, spiacevoli, che la dispongono ad agire in un determinato modo o in un altro. </a:t>
            </a:r>
          </a:p>
          <a:p>
            <a:pPr algn="ctr"/>
            <a:endParaRPr lang="it-IT" dirty="0">
              <a:solidFill>
                <a:srgbClr val="FFFF00"/>
              </a:solidFill>
            </a:endParaRPr>
          </a:p>
        </p:txBody>
      </p:sp>
      <p:cxnSp>
        <p:nvCxnSpPr>
          <p:cNvPr id="17" name="Connettore 2 16"/>
          <p:cNvCxnSpPr/>
          <p:nvPr/>
        </p:nvCxnSpPr>
        <p:spPr>
          <a:xfrm flipH="1">
            <a:off x="1691680" y="1628800"/>
            <a:ext cx="2448272"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4499992" y="1700808"/>
            <a:ext cx="0"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a:off x="4932040" y="1628800"/>
            <a:ext cx="2232248" cy="12961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Ovale 12"/>
          <p:cNvSpPr/>
          <p:nvPr/>
        </p:nvSpPr>
        <p:spPr>
          <a:xfrm>
            <a:off x="4067944" y="1484784"/>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fltVal val="0"/>
                                          </p:val>
                                        </p:tav>
                                        <p:tav tm="100000">
                                          <p:val>
                                            <p:strVal val="#ppt_w"/>
                                          </p:val>
                                        </p:tav>
                                      </p:tavLst>
                                    </p:anim>
                                    <p:anim calcmode="lin" valueType="num">
                                      <p:cBhvr>
                                        <p:cTn id="43" dur="500" fill="hold"/>
                                        <p:tgtEl>
                                          <p:spTgt spid="14"/>
                                        </p:tgtEl>
                                        <p:attrNameLst>
                                          <p:attrName>ppt_h</p:attrName>
                                        </p:attrNameLst>
                                      </p:cBhvr>
                                      <p:tavLst>
                                        <p:tav tm="0">
                                          <p:val>
                                            <p:fltVal val="0"/>
                                          </p:val>
                                        </p:tav>
                                        <p:tav tm="100000">
                                          <p:val>
                                            <p:strVal val="#ppt_h"/>
                                          </p:val>
                                        </p:tav>
                                      </p:tavLst>
                                    </p:anim>
                                    <p:animEffect transition="in" filter="fad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826595FB-8D6F-4F6C-A333-8C5CB2A2EFA0}"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5</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I bisogni della persona</a:t>
            </a:r>
            <a:endParaRPr lang="it-IT" sz="2000" b="1" dirty="0">
              <a:solidFill>
                <a:srgbClr val="0070C0"/>
              </a:solidFill>
            </a:endParaRPr>
          </a:p>
        </p:txBody>
      </p:sp>
      <p:sp>
        <p:nvSpPr>
          <p:cNvPr id="12" name="Rettangolo 11"/>
          <p:cNvSpPr/>
          <p:nvPr/>
        </p:nvSpPr>
        <p:spPr>
          <a:xfrm>
            <a:off x="323528" y="1916832"/>
            <a:ext cx="2448272" cy="1152128"/>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smtClean="0">
                <a:solidFill>
                  <a:srgbClr val="FFFF00"/>
                </a:solidFill>
              </a:rPr>
              <a:t>Sopravvivenza</a:t>
            </a:r>
            <a:r>
              <a:rPr lang="it-IT" dirty="0" smtClean="0">
                <a:solidFill>
                  <a:srgbClr val="FFFF00"/>
                </a:solidFill>
              </a:rPr>
              <a:t> </a:t>
            </a:r>
            <a:r>
              <a:rPr lang="it-IT" dirty="0">
                <a:solidFill>
                  <a:srgbClr val="FFFF00"/>
                </a:solidFill>
              </a:rPr>
              <a:t>(bisogni di tipo fisiologico: acqua, cibo, calore, riposo</a:t>
            </a:r>
            <a:r>
              <a:rPr lang="it-IT" dirty="0" smtClean="0">
                <a:solidFill>
                  <a:srgbClr val="FFFF00"/>
                </a:solidFill>
              </a:rPr>
              <a:t>).</a:t>
            </a:r>
            <a:endParaRPr lang="it-IT" dirty="0">
              <a:solidFill>
                <a:srgbClr val="FFFF00"/>
              </a:solidFill>
            </a:endParaRPr>
          </a:p>
        </p:txBody>
      </p:sp>
      <p:sp>
        <p:nvSpPr>
          <p:cNvPr id="14" name="Rettangolo 13"/>
          <p:cNvSpPr/>
          <p:nvPr/>
        </p:nvSpPr>
        <p:spPr>
          <a:xfrm>
            <a:off x="323528" y="3501008"/>
            <a:ext cx="2880320" cy="93610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rgbClr val="FFFF00"/>
                </a:solidFill>
              </a:rPr>
              <a:t>S</a:t>
            </a:r>
            <a:r>
              <a:rPr lang="it-IT" sz="2000" b="1" dirty="0" smtClean="0">
                <a:solidFill>
                  <a:srgbClr val="FFFF00"/>
                </a:solidFill>
              </a:rPr>
              <a:t>icurezza</a:t>
            </a:r>
            <a:r>
              <a:rPr lang="it-IT" dirty="0" smtClean="0">
                <a:solidFill>
                  <a:srgbClr val="FFFF00"/>
                </a:solidFill>
              </a:rPr>
              <a:t> </a:t>
            </a:r>
            <a:r>
              <a:rPr lang="it-IT" dirty="0">
                <a:solidFill>
                  <a:srgbClr val="FFFF00"/>
                </a:solidFill>
              </a:rPr>
              <a:t>(protezione da pericoli, malattie, violenze, ansia ed aggressione</a:t>
            </a:r>
            <a:r>
              <a:rPr lang="it-IT" dirty="0" smtClean="0">
                <a:solidFill>
                  <a:srgbClr val="FFFF00"/>
                </a:solidFill>
              </a:rPr>
              <a:t>).</a:t>
            </a:r>
            <a:endParaRPr lang="it-IT" dirty="0">
              <a:solidFill>
                <a:srgbClr val="FFFF00"/>
              </a:solidFill>
            </a:endParaRPr>
          </a:p>
        </p:txBody>
      </p:sp>
      <p:sp>
        <p:nvSpPr>
          <p:cNvPr id="15" name="Rettangolo 14"/>
          <p:cNvSpPr/>
          <p:nvPr/>
        </p:nvSpPr>
        <p:spPr>
          <a:xfrm>
            <a:off x="3419872" y="3645024"/>
            <a:ext cx="3168352" cy="252028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smtClean="0">
                <a:solidFill>
                  <a:srgbClr val="FFFF00"/>
                </a:solidFill>
              </a:rPr>
              <a:t>Appartenenza </a:t>
            </a:r>
            <a:r>
              <a:rPr lang="it-IT" sz="2000" b="1" dirty="0">
                <a:solidFill>
                  <a:srgbClr val="FFFF00"/>
                </a:solidFill>
              </a:rPr>
              <a:t>ed amore </a:t>
            </a:r>
            <a:r>
              <a:rPr lang="it-IT" dirty="0">
                <a:solidFill>
                  <a:srgbClr val="FFFF00"/>
                </a:solidFill>
              </a:rPr>
              <a:t>(bisogni di relazione, di affetto reciproco, </a:t>
            </a:r>
            <a:r>
              <a:rPr lang="it-IT" dirty="0" smtClean="0">
                <a:solidFill>
                  <a:srgbClr val="FFFF00"/>
                </a:solidFill>
              </a:rPr>
              <a:t>di </a:t>
            </a:r>
            <a:r>
              <a:rPr lang="it-IT" dirty="0">
                <a:solidFill>
                  <a:srgbClr val="FFFF00"/>
                </a:solidFill>
              </a:rPr>
              <a:t>intimità) (L’intimità non è solo corporea, anzi, può accadere che ci sia corporeità, senza intimità, come intimità nella profonda relazione di dialogo, senza </a:t>
            </a:r>
            <a:r>
              <a:rPr lang="it-IT" dirty="0" smtClean="0">
                <a:solidFill>
                  <a:srgbClr val="FFFF00"/>
                </a:solidFill>
              </a:rPr>
              <a:t>corporeità).</a:t>
            </a:r>
            <a:endParaRPr lang="it-IT" dirty="0">
              <a:solidFill>
                <a:srgbClr val="FFFF00"/>
              </a:solidFill>
            </a:endParaRPr>
          </a:p>
        </p:txBody>
      </p:sp>
      <p:cxnSp>
        <p:nvCxnSpPr>
          <p:cNvPr id="17" name="Connettore 2 16"/>
          <p:cNvCxnSpPr/>
          <p:nvPr/>
        </p:nvCxnSpPr>
        <p:spPr>
          <a:xfrm flipH="1">
            <a:off x="2843808" y="1628800"/>
            <a:ext cx="1296144" cy="93610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flipH="1">
            <a:off x="2771800" y="1700808"/>
            <a:ext cx="1728192" cy="172819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a:off x="4788024" y="1700808"/>
            <a:ext cx="0" cy="1800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3" name="Rettangolo 22"/>
          <p:cNvSpPr/>
          <p:nvPr/>
        </p:nvSpPr>
        <p:spPr>
          <a:xfrm>
            <a:off x="6732240" y="3501008"/>
            <a:ext cx="2196752" cy="144016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FF00"/>
                </a:solidFill>
              </a:rPr>
              <a:t>Stima</a:t>
            </a:r>
            <a:r>
              <a:rPr lang="it-IT" dirty="0" smtClean="0">
                <a:solidFill>
                  <a:srgbClr val="FFFF00"/>
                </a:solidFill>
              </a:rPr>
              <a:t> </a:t>
            </a:r>
            <a:r>
              <a:rPr lang="it-IT" dirty="0">
                <a:solidFill>
                  <a:srgbClr val="FFFF00"/>
                </a:solidFill>
              </a:rPr>
              <a:t>(bisogno di autostima e di essere stimanti, di accettarsi e di essere accettati</a:t>
            </a:r>
            <a:r>
              <a:rPr lang="it-IT" dirty="0" smtClean="0">
                <a:solidFill>
                  <a:srgbClr val="FFFF00"/>
                </a:solidFill>
              </a:rPr>
              <a:t>).</a:t>
            </a:r>
            <a:endParaRPr lang="it-IT" dirty="0">
              <a:solidFill>
                <a:srgbClr val="FFFF00"/>
              </a:solidFill>
            </a:endParaRPr>
          </a:p>
        </p:txBody>
      </p:sp>
      <p:sp>
        <p:nvSpPr>
          <p:cNvPr id="24" name="Rettangolo 23"/>
          <p:cNvSpPr/>
          <p:nvPr/>
        </p:nvSpPr>
        <p:spPr>
          <a:xfrm>
            <a:off x="6444208" y="1700808"/>
            <a:ext cx="2484784" cy="1656184"/>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smtClean="0">
                <a:solidFill>
                  <a:srgbClr val="FFFF00"/>
                </a:solidFill>
              </a:rPr>
              <a:t>Autorealizzazione</a:t>
            </a:r>
            <a:r>
              <a:rPr lang="it-IT" dirty="0" smtClean="0">
                <a:solidFill>
                  <a:srgbClr val="FFFF00"/>
                </a:solidFill>
              </a:rPr>
              <a:t> </a:t>
            </a:r>
            <a:r>
              <a:rPr lang="it-IT" dirty="0">
                <a:solidFill>
                  <a:srgbClr val="FFFF00"/>
                </a:solidFill>
              </a:rPr>
              <a:t>(possibilità di raggiungere obiettivi per la realizzazione personale).</a:t>
            </a:r>
          </a:p>
        </p:txBody>
      </p:sp>
      <p:cxnSp>
        <p:nvCxnSpPr>
          <p:cNvPr id="25" name="Connettore 2 24"/>
          <p:cNvCxnSpPr/>
          <p:nvPr/>
        </p:nvCxnSpPr>
        <p:spPr>
          <a:xfrm>
            <a:off x="5076056" y="1628800"/>
            <a:ext cx="1584176" cy="20162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5436096" y="1628800"/>
            <a:ext cx="936104" cy="72008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6" name="Ovale 15"/>
          <p:cNvSpPr/>
          <p:nvPr/>
        </p:nvSpPr>
        <p:spPr>
          <a:xfrm>
            <a:off x="4067944" y="1484784"/>
            <a:ext cx="136815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fltVal val="0"/>
                                          </p:val>
                                        </p:tav>
                                        <p:tav tm="100000">
                                          <p:val>
                                            <p:strVal val="#ppt_w"/>
                                          </p:val>
                                        </p:tav>
                                      </p:tavLst>
                                    </p:anim>
                                    <p:anim calcmode="lin" valueType="num">
                                      <p:cBhvr>
                                        <p:cTn id="43" dur="500" fill="hold"/>
                                        <p:tgtEl>
                                          <p:spTgt spid="14"/>
                                        </p:tgtEl>
                                        <p:attrNameLst>
                                          <p:attrName>ppt_h</p:attrName>
                                        </p:attrNameLst>
                                      </p:cBhvr>
                                      <p:tavLst>
                                        <p:tav tm="0">
                                          <p:val>
                                            <p:fltVal val="0"/>
                                          </p:val>
                                        </p:tav>
                                        <p:tav tm="100000">
                                          <p:val>
                                            <p:strVal val="#ppt_h"/>
                                          </p:val>
                                        </p:tav>
                                      </p:tavLst>
                                    </p:anim>
                                    <p:animEffect transition="in" filter="fade">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500" fill="hold"/>
                                        <p:tgtEl>
                                          <p:spTgt spid="15"/>
                                        </p:tgtEl>
                                        <p:attrNameLst>
                                          <p:attrName>ppt_w</p:attrName>
                                        </p:attrNameLst>
                                      </p:cBhvr>
                                      <p:tavLst>
                                        <p:tav tm="0">
                                          <p:val>
                                            <p:fltVal val="0"/>
                                          </p:val>
                                        </p:tav>
                                        <p:tav tm="100000">
                                          <p:val>
                                            <p:strVal val="#ppt_w"/>
                                          </p:val>
                                        </p:tav>
                                      </p:tavLst>
                                    </p:anim>
                                    <p:anim calcmode="lin" valueType="num">
                                      <p:cBhvr>
                                        <p:cTn id="56" dur="500" fill="hold"/>
                                        <p:tgtEl>
                                          <p:spTgt spid="15"/>
                                        </p:tgtEl>
                                        <p:attrNameLst>
                                          <p:attrName>ppt_h</p:attrName>
                                        </p:attrNameLst>
                                      </p:cBhvr>
                                      <p:tavLst>
                                        <p:tav tm="0">
                                          <p:val>
                                            <p:fltVal val="0"/>
                                          </p:val>
                                        </p:tav>
                                        <p:tav tm="100000">
                                          <p:val>
                                            <p:strVal val="#ppt_h"/>
                                          </p:val>
                                        </p:tav>
                                      </p:tavLst>
                                    </p:anim>
                                    <p:animEffect transition="in" filter="fade">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23" presetClass="entr" presetSubtype="16"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 calcmode="lin" valueType="num">
                                      <p:cBhvr>
                                        <p:cTn id="62" dur="500" fill="hold"/>
                                        <p:tgtEl>
                                          <p:spTgt spid="25"/>
                                        </p:tgtEl>
                                        <p:attrNameLst>
                                          <p:attrName>ppt_w</p:attrName>
                                        </p:attrNameLst>
                                      </p:cBhvr>
                                      <p:tavLst>
                                        <p:tav tm="0">
                                          <p:val>
                                            <p:fltVal val="0"/>
                                          </p:val>
                                        </p:tav>
                                        <p:tav tm="100000">
                                          <p:val>
                                            <p:strVal val="#ppt_w"/>
                                          </p:val>
                                        </p:tav>
                                      </p:tavLst>
                                    </p:anim>
                                    <p:anim calcmode="lin" valueType="num">
                                      <p:cBhvr>
                                        <p:cTn id="63" dur="500" fill="hold"/>
                                        <p:tgtEl>
                                          <p:spTgt spid="25"/>
                                        </p:tgtEl>
                                        <p:attrNameLst>
                                          <p:attrName>ppt_h</p:attrName>
                                        </p:attrNameLst>
                                      </p:cBhvr>
                                      <p:tavLst>
                                        <p:tav tm="0">
                                          <p:val>
                                            <p:fltVal val="0"/>
                                          </p:val>
                                        </p:tav>
                                        <p:tav tm="100000">
                                          <p:val>
                                            <p:strVal val="#ppt_h"/>
                                          </p:val>
                                        </p:tav>
                                      </p:tavLst>
                                    </p:anim>
                                  </p:childTnLst>
                                </p:cTn>
                              </p:par>
                            </p:childTnLst>
                          </p:cTn>
                        </p:par>
                      </p:childTnLst>
                    </p:cTn>
                  </p:par>
                  <p:par>
                    <p:cTn id="64" fill="hold">
                      <p:stCondLst>
                        <p:cond delay="indefinite"/>
                      </p:stCondLst>
                      <p:childTnLst>
                        <p:par>
                          <p:cTn id="65" fill="hold">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Effect transition="in" filter="fade">
                                      <p:cBhvr>
                                        <p:cTn id="70" dur="500"/>
                                        <p:tgtEl>
                                          <p:spTgt spid="23"/>
                                        </p:tgtEl>
                                      </p:cBhvr>
                                    </p:animEffect>
                                  </p:childTnLst>
                                </p:cTn>
                              </p:par>
                            </p:childTnLst>
                          </p:cTn>
                        </p:par>
                      </p:childTnLst>
                    </p:cTn>
                  </p:par>
                  <p:par>
                    <p:cTn id="71" fill="hold">
                      <p:stCondLst>
                        <p:cond delay="indefinite"/>
                      </p:stCondLst>
                      <p:childTnLst>
                        <p:par>
                          <p:cTn id="72" fill="hold">
                            <p:stCondLst>
                              <p:cond delay="0"/>
                            </p:stCondLst>
                            <p:childTnLst>
                              <p:par>
                                <p:cTn id="73" presetID="23" presetClass="entr" presetSubtype="16" fill="hold" nodeType="click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77" fill="hold">
                      <p:stCondLst>
                        <p:cond delay="indefinite"/>
                      </p:stCondLst>
                      <p:childTnLst>
                        <p:par>
                          <p:cTn id="78" fill="hold">
                            <p:stCondLst>
                              <p:cond delay="0"/>
                            </p:stCondLst>
                            <p:childTnLst>
                              <p:par>
                                <p:cTn id="79" presetID="53" presetClass="entr" presetSubtype="0" fill="hold" grpId="0" nodeType="click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p:cTn id="81" dur="500" fill="hold"/>
                                        <p:tgtEl>
                                          <p:spTgt spid="24"/>
                                        </p:tgtEl>
                                        <p:attrNameLst>
                                          <p:attrName>ppt_w</p:attrName>
                                        </p:attrNameLst>
                                      </p:cBhvr>
                                      <p:tavLst>
                                        <p:tav tm="0">
                                          <p:val>
                                            <p:fltVal val="0"/>
                                          </p:val>
                                        </p:tav>
                                        <p:tav tm="100000">
                                          <p:val>
                                            <p:strVal val="#ppt_w"/>
                                          </p:val>
                                        </p:tav>
                                      </p:tavLst>
                                    </p:anim>
                                    <p:anim calcmode="lin" valueType="num">
                                      <p:cBhvr>
                                        <p:cTn id="82" dur="500" fill="hold"/>
                                        <p:tgtEl>
                                          <p:spTgt spid="24"/>
                                        </p:tgtEl>
                                        <p:attrNameLst>
                                          <p:attrName>ppt_h</p:attrName>
                                        </p:attrNameLst>
                                      </p:cBhvr>
                                      <p:tavLst>
                                        <p:tav tm="0">
                                          <p:val>
                                            <p:fltVal val="0"/>
                                          </p:val>
                                        </p:tav>
                                        <p:tav tm="100000">
                                          <p:val>
                                            <p:strVal val="#ppt_h"/>
                                          </p:val>
                                        </p:tav>
                                      </p:tavLst>
                                    </p:anim>
                                    <p:animEffect transition="in" filter="fade">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23" grpId="0" animBg="1"/>
      <p:bldP spid="24"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FEBB7F75-D44D-4934-B4FE-F03AF2D87B56}"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6</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Razionalità e relazione della persona</a:t>
            </a:r>
            <a:endParaRPr lang="it-IT" sz="2000" b="1" dirty="0">
              <a:solidFill>
                <a:srgbClr val="0070C0"/>
              </a:solidFill>
            </a:endParaRPr>
          </a:p>
        </p:txBody>
      </p:sp>
      <p:sp>
        <p:nvSpPr>
          <p:cNvPr id="12" name="Rettangolo 11"/>
          <p:cNvSpPr/>
          <p:nvPr/>
        </p:nvSpPr>
        <p:spPr>
          <a:xfrm>
            <a:off x="251520" y="3356992"/>
            <a:ext cx="3168352" cy="302433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FF00"/>
                </a:solidFill>
              </a:rPr>
              <a:t>La persona è razionalità</a:t>
            </a:r>
            <a:r>
              <a:rPr lang="it-IT" b="1" dirty="0">
                <a:solidFill>
                  <a:srgbClr val="FFFF00"/>
                </a:solidFill>
              </a:rPr>
              <a:t>, </a:t>
            </a:r>
            <a:r>
              <a:rPr lang="it-IT" dirty="0">
                <a:solidFill>
                  <a:srgbClr val="FFFF00"/>
                </a:solidFill>
              </a:rPr>
              <a:t>cioè è capace di elaborare pensieri, di scegliere il bene e il male, di esprime la sua capacità di </a:t>
            </a:r>
            <a:endParaRPr lang="it-IT" dirty="0" smtClean="0">
              <a:solidFill>
                <a:srgbClr val="FFFF00"/>
              </a:solidFill>
            </a:endParaRPr>
          </a:p>
          <a:p>
            <a:pPr algn="ctr"/>
            <a:r>
              <a:rPr lang="it-IT" dirty="0" smtClean="0">
                <a:solidFill>
                  <a:srgbClr val="FFFF00"/>
                </a:solidFill>
              </a:rPr>
              <a:t>autodeterminazione </a:t>
            </a:r>
            <a:r>
              <a:rPr lang="it-IT" dirty="0">
                <a:solidFill>
                  <a:srgbClr val="FFFF00"/>
                </a:solidFill>
              </a:rPr>
              <a:t>e la propria libera volontà. </a:t>
            </a:r>
            <a:endParaRPr lang="it-IT" dirty="0" smtClean="0">
              <a:solidFill>
                <a:srgbClr val="FFFF00"/>
              </a:solidFill>
            </a:endParaRPr>
          </a:p>
          <a:p>
            <a:pPr algn="ctr"/>
            <a:r>
              <a:rPr lang="it-IT" dirty="0" smtClean="0">
                <a:solidFill>
                  <a:srgbClr val="FFFF00"/>
                </a:solidFill>
              </a:rPr>
              <a:t>Ha </a:t>
            </a:r>
            <a:r>
              <a:rPr lang="it-IT" dirty="0">
                <a:solidFill>
                  <a:srgbClr val="FFFF00"/>
                </a:solidFill>
              </a:rPr>
              <a:t>una capacità etica a seconda del proprio credo ideologico e/o religioso. </a:t>
            </a:r>
          </a:p>
        </p:txBody>
      </p:sp>
      <p:cxnSp>
        <p:nvCxnSpPr>
          <p:cNvPr id="17" name="Connettore 2 16"/>
          <p:cNvCxnSpPr/>
          <p:nvPr/>
        </p:nvCxnSpPr>
        <p:spPr>
          <a:xfrm flipH="1">
            <a:off x="1907704" y="1772816"/>
            <a:ext cx="1944216" cy="158417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5220072" y="1700808"/>
            <a:ext cx="1872208" cy="16561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0" name="Rettangolo 19"/>
          <p:cNvSpPr/>
          <p:nvPr/>
        </p:nvSpPr>
        <p:spPr>
          <a:xfrm>
            <a:off x="5724128" y="3356992"/>
            <a:ext cx="3168352" cy="3024336"/>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rgbClr val="FFFF00"/>
                </a:solidFill>
              </a:rPr>
              <a:t>La persona è relazione </a:t>
            </a:r>
            <a:r>
              <a:rPr lang="it-IT" dirty="0">
                <a:solidFill>
                  <a:srgbClr val="FFFF00"/>
                </a:solidFill>
              </a:rPr>
              <a:t>e la relazionalità definisce la persona; la persona senza relazione muore. Nell’entrare in relazione con l’altro mette in gioco tutta se stessa nell’unità corpo e </a:t>
            </a:r>
            <a:r>
              <a:rPr lang="it-IT" dirty="0" smtClean="0">
                <a:solidFill>
                  <a:srgbClr val="FFFF00"/>
                </a:solidFill>
              </a:rPr>
              <a:t>psiche </a:t>
            </a:r>
            <a:r>
              <a:rPr lang="it-IT" dirty="0">
                <a:solidFill>
                  <a:srgbClr val="FFFF00"/>
                </a:solidFill>
              </a:rPr>
              <a:t>ed è responsabile dell’altro. La relazione diventa una interdipendenza. </a:t>
            </a:r>
          </a:p>
        </p:txBody>
      </p:sp>
      <p:pic>
        <p:nvPicPr>
          <p:cNvPr id="13" name="Picture 2" descr="C:\Users\Master\Desktop\as.jpg"/>
          <p:cNvPicPr>
            <a:picLocks noChangeAspect="1" noChangeArrowheads="1"/>
          </p:cNvPicPr>
          <p:nvPr/>
        </p:nvPicPr>
        <p:blipFill>
          <a:blip r:embed="rId3" cstate="print"/>
          <a:srcRect/>
          <a:stretch>
            <a:fillRect/>
          </a:stretch>
        </p:blipFill>
        <p:spPr bwMode="auto">
          <a:xfrm>
            <a:off x="3455679" y="2255400"/>
            <a:ext cx="2196441" cy="1461632"/>
          </a:xfrm>
          <a:prstGeom prst="rect">
            <a:avLst/>
          </a:prstGeom>
          <a:noFill/>
          <a:ln w="25400">
            <a:solidFill>
              <a:srgbClr val="FF0000"/>
            </a:solidFill>
          </a:ln>
        </p:spPr>
      </p:pic>
      <p:sp>
        <p:nvSpPr>
          <p:cNvPr id="11" name="Ovale 10"/>
          <p:cNvSpPr/>
          <p:nvPr/>
        </p:nvSpPr>
        <p:spPr>
          <a:xfrm>
            <a:off x="3779912" y="1484784"/>
            <a:ext cx="1512168"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wheel(4)">
                                      <p:cBhvr>
                                        <p:cTn id="16" dur="2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500" fill="hold"/>
                                        <p:tgtEl>
                                          <p:spTgt spid="12"/>
                                        </p:tgtEl>
                                        <p:attrNameLst>
                                          <p:attrName>ppt_w</p:attrName>
                                        </p:attrNameLst>
                                      </p:cBhvr>
                                      <p:tavLst>
                                        <p:tav tm="0">
                                          <p:val>
                                            <p:fltVal val="0"/>
                                          </p:val>
                                        </p:tav>
                                        <p:tav tm="100000">
                                          <p:val>
                                            <p:strVal val="#ppt_w"/>
                                          </p:val>
                                        </p:tav>
                                      </p:tavLst>
                                    </p:anim>
                                    <p:anim calcmode="lin" valueType="num">
                                      <p:cBhvr>
                                        <p:cTn id="35" dur="500" fill="hold"/>
                                        <p:tgtEl>
                                          <p:spTgt spid="12"/>
                                        </p:tgtEl>
                                        <p:attrNameLst>
                                          <p:attrName>ppt_h</p:attrName>
                                        </p:attrNameLst>
                                      </p:cBhvr>
                                      <p:tavLst>
                                        <p:tav tm="0">
                                          <p:val>
                                            <p:fltVal val="0"/>
                                          </p:val>
                                        </p:tav>
                                        <p:tav tm="100000">
                                          <p:val>
                                            <p:strVal val="#ppt_h"/>
                                          </p:val>
                                        </p:tav>
                                      </p:tavLst>
                                    </p:anim>
                                    <p:animEffect transition="in" filter="fade">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p:cTn id="41" dur="500" fill="hold"/>
                                        <p:tgtEl>
                                          <p:spTgt spid="26"/>
                                        </p:tgtEl>
                                        <p:attrNameLst>
                                          <p:attrName>ppt_w</p:attrName>
                                        </p:attrNameLst>
                                      </p:cBhvr>
                                      <p:tavLst>
                                        <p:tav tm="0">
                                          <p:val>
                                            <p:fltVal val="0"/>
                                          </p:val>
                                        </p:tav>
                                        <p:tav tm="100000">
                                          <p:val>
                                            <p:strVal val="#ppt_w"/>
                                          </p:val>
                                        </p:tav>
                                      </p:tavLst>
                                    </p:anim>
                                    <p:anim calcmode="lin" valueType="num">
                                      <p:cBhvr>
                                        <p:cTn id="42"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p:cTn id="47" dur="500" fill="hold"/>
                                        <p:tgtEl>
                                          <p:spTgt spid="20"/>
                                        </p:tgtEl>
                                        <p:attrNameLst>
                                          <p:attrName>ppt_w</p:attrName>
                                        </p:attrNameLst>
                                      </p:cBhvr>
                                      <p:tavLst>
                                        <p:tav tm="0">
                                          <p:val>
                                            <p:fltVal val="0"/>
                                          </p:val>
                                        </p:tav>
                                        <p:tav tm="100000">
                                          <p:val>
                                            <p:strVal val="#ppt_w"/>
                                          </p:val>
                                        </p:tav>
                                      </p:tavLst>
                                    </p:anim>
                                    <p:anim calcmode="lin" valueType="num">
                                      <p:cBhvr>
                                        <p:cTn id="48" dur="500" fill="hold"/>
                                        <p:tgtEl>
                                          <p:spTgt spid="20"/>
                                        </p:tgtEl>
                                        <p:attrNameLst>
                                          <p:attrName>ppt_h</p:attrName>
                                        </p:attrNameLst>
                                      </p:cBhvr>
                                      <p:tavLst>
                                        <p:tav tm="0">
                                          <p:val>
                                            <p:fltVal val="0"/>
                                          </p:val>
                                        </p:tav>
                                        <p:tav tm="100000">
                                          <p:val>
                                            <p:strVal val="#ppt_h"/>
                                          </p:val>
                                        </p:tav>
                                      </p:tavLst>
                                    </p:anim>
                                    <p:animEffect transition="in" filter="fade">
                                      <p:cBhvr>
                                        <p:cTn id="4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2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8C955B17-1051-4A67-9D3F-C9CEB441DD62}"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7</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Chiediamoci: </a:t>
            </a:r>
            <a:r>
              <a:rPr lang="it-IT" sz="2000" b="1" dirty="0">
                <a:solidFill>
                  <a:srgbClr val="0070C0"/>
                </a:solidFill>
              </a:rPr>
              <a:t>dove si colloca la sessualità?</a:t>
            </a:r>
          </a:p>
        </p:txBody>
      </p:sp>
      <p:sp>
        <p:nvSpPr>
          <p:cNvPr id="12" name="Rettangolo 11"/>
          <p:cNvSpPr/>
          <p:nvPr/>
        </p:nvSpPr>
        <p:spPr>
          <a:xfrm>
            <a:off x="251520" y="3645024"/>
            <a:ext cx="3528392" cy="288032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FF00"/>
                </a:solidFill>
              </a:rPr>
              <a:t>Una sessualità vissuta solo esclusivamente a livello corporeo definita solitamente con il termine sesso, determina la riduzione ad oggetto del proprio </a:t>
            </a:r>
            <a:r>
              <a:rPr lang="it-IT" dirty="0" smtClean="0">
                <a:solidFill>
                  <a:srgbClr val="FFFF00"/>
                </a:solidFill>
              </a:rPr>
              <a:t>corpo, </a:t>
            </a:r>
            <a:r>
              <a:rPr lang="it-IT" dirty="0">
                <a:solidFill>
                  <a:srgbClr val="FFFF00"/>
                </a:solidFill>
              </a:rPr>
              <a:t>ma anche del corpo del partner. Il corpo mi serve per raggiungere il piacere, quindi è il mezzo che uso per ottenerlo. </a:t>
            </a:r>
          </a:p>
        </p:txBody>
      </p:sp>
      <p:cxnSp>
        <p:nvCxnSpPr>
          <p:cNvPr id="17" name="Connettore 2 16"/>
          <p:cNvCxnSpPr>
            <a:stCxn id="11" idx="2"/>
          </p:cNvCxnSpPr>
          <p:nvPr/>
        </p:nvCxnSpPr>
        <p:spPr>
          <a:xfrm flipH="1">
            <a:off x="1907704" y="1664804"/>
            <a:ext cx="1944216" cy="198022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a:endCxn id="20" idx="0"/>
          </p:cNvCxnSpPr>
          <p:nvPr/>
        </p:nvCxnSpPr>
        <p:spPr>
          <a:xfrm>
            <a:off x="5292080" y="1628800"/>
            <a:ext cx="1872208" cy="20162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0" name="Rettangolo 19"/>
          <p:cNvSpPr/>
          <p:nvPr/>
        </p:nvSpPr>
        <p:spPr>
          <a:xfrm>
            <a:off x="5436096" y="3645024"/>
            <a:ext cx="3456384" cy="288032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FFFF00"/>
                </a:solidFill>
              </a:rPr>
              <a:t>La persona per vivere in pienezza la propria sessualità è chiamata ad un cammino di progressione dall’istinto, dai bisogni per giungere a percepire e tendere a dare risposta ai desideri più profondi </a:t>
            </a:r>
            <a:r>
              <a:rPr lang="it-IT" dirty="0" smtClean="0">
                <a:solidFill>
                  <a:srgbClr val="FFFF00"/>
                </a:solidFill>
              </a:rPr>
              <a:t>della </a:t>
            </a:r>
            <a:r>
              <a:rPr lang="it-IT" dirty="0">
                <a:solidFill>
                  <a:srgbClr val="FFFF00"/>
                </a:solidFill>
              </a:rPr>
              <a:t>propria interiorità (desiderio del bello, del buono, del giusto). </a:t>
            </a:r>
          </a:p>
        </p:txBody>
      </p:sp>
      <p:pic>
        <p:nvPicPr>
          <p:cNvPr id="1027" name="Picture 3" descr="C:\Users\Master\Desktop\k.jpg"/>
          <p:cNvPicPr>
            <a:picLocks noChangeAspect="1" noChangeArrowheads="1"/>
          </p:cNvPicPr>
          <p:nvPr/>
        </p:nvPicPr>
        <p:blipFill>
          <a:blip r:embed="rId3" cstate="print"/>
          <a:srcRect/>
          <a:stretch>
            <a:fillRect/>
          </a:stretch>
        </p:blipFill>
        <p:spPr bwMode="auto">
          <a:xfrm>
            <a:off x="3419872" y="2253200"/>
            <a:ext cx="2304256" cy="1290384"/>
          </a:xfrm>
          <a:prstGeom prst="rect">
            <a:avLst/>
          </a:prstGeom>
          <a:noFill/>
          <a:ln w="25400">
            <a:solidFill>
              <a:srgbClr val="FF0000"/>
            </a:solidFill>
          </a:ln>
        </p:spPr>
      </p:pic>
      <p:sp>
        <p:nvSpPr>
          <p:cNvPr id="11" name="Ovale 10"/>
          <p:cNvSpPr/>
          <p:nvPr/>
        </p:nvSpPr>
        <p:spPr>
          <a:xfrm>
            <a:off x="3851920" y="1484784"/>
            <a:ext cx="144016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nodeType="clickEffect">
                                  <p:stCondLst>
                                    <p:cond delay="0"/>
                                  </p:stCondLst>
                                  <p:childTnLst>
                                    <p:set>
                                      <p:cBhvr>
                                        <p:cTn id="15" dur="1" fill="hold">
                                          <p:stCondLst>
                                            <p:cond delay="0"/>
                                          </p:stCondLst>
                                        </p:cTn>
                                        <p:tgtEl>
                                          <p:spTgt spid="1027"/>
                                        </p:tgtEl>
                                        <p:attrNameLst>
                                          <p:attrName>style.visibility</p:attrName>
                                        </p:attrNameLst>
                                      </p:cBhvr>
                                      <p:to>
                                        <p:strVal val="visible"/>
                                      </p:to>
                                    </p:set>
                                    <p:animEffect transition="in" filter="wheel(4)">
                                      <p:cBhvr>
                                        <p:cTn id="16" dur="2000"/>
                                        <p:tgtEl>
                                          <p:spTgt spid="1027"/>
                                        </p:tgtEl>
                                      </p:cBhvr>
                                    </p:animEffect>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nodeType="click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fltVal val="0"/>
                                          </p:val>
                                        </p:tav>
                                        <p:tav tm="100000">
                                          <p:val>
                                            <p:strVal val="#ppt_w"/>
                                          </p:val>
                                        </p:tav>
                                      </p:tavLst>
                                    </p:anim>
                                    <p:anim calcmode="lin" valueType="num">
                                      <p:cBhvr>
                                        <p:cTn id="43"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animEffect transition="in" filter="fade">
                                      <p:cBhvr>
                                        <p:cTn id="5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2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BD87F51B-F657-4A79-BF6F-EA205F4CAABF}"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8</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La sessualità è:</a:t>
            </a:r>
            <a:endParaRPr lang="it-IT" sz="2000" b="1" dirty="0">
              <a:solidFill>
                <a:srgbClr val="0070C0"/>
              </a:solidFill>
            </a:endParaRPr>
          </a:p>
        </p:txBody>
      </p:sp>
      <p:sp>
        <p:nvSpPr>
          <p:cNvPr id="12" name="Rettangolo 11"/>
          <p:cNvSpPr/>
          <p:nvPr/>
        </p:nvSpPr>
        <p:spPr>
          <a:xfrm>
            <a:off x="251520" y="2780928"/>
            <a:ext cx="2736304" cy="288032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FF00"/>
                </a:solidFill>
              </a:rPr>
              <a:t>Comunicazione</a:t>
            </a:r>
            <a:r>
              <a:rPr lang="it-IT" dirty="0">
                <a:solidFill>
                  <a:srgbClr val="FFFF00"/>
                </a:solidFill>
              </a:rPr>
              <a:t>, è linguaggio che si esprime attraverso la corporeità. Un gesto, una carezza, un abbraccio, una stretta di mano, una </a:t>
            </a:r>
            <a:r>
              <a:rPr lang="it-IT" dirty="0" smtClean="0">
                <a:solidFill>
                  <a:srgbClr val="FFFF00"/>
                </a:solidFill>
              </a:rPr>
              <a:t>coccola, sono </a:t>
            </a:r>
            <a:r>
              <a:rPr lang="it-IT" dirty="0">
                <a:solidFill>
                  <a:srgbClr val="FFFF00"/>
                </a:solidFill>
              </a:rPr>
              <a:t>espressioni corporee della sessualità.</a:t>
            </a:r>
          </a:p>
        </p:txBody>
      </p:sp>
      <p:cxnSp>
        <p:nvCxnSpPr>
          <p:cNvPr id="17" name="Connettore 2 16"/>
          <p:cNvCxnSpPr>
            <a:stCxn id="13" idx="2"/>
          </p:cNvCxnSpPr>
          <p:nvPr/>
        </p:nvCxnSpPr>
        <p:spPr>
          <a:xfrm flipH="1">
            <a:off x="1907704" y="1700808"/>
            <a:ext cx="1944216" cy="100811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6" name="Connettore 2 25"/>
          <p:cNvCxnSpPr/>
          <p:nvPr/>
        </p:nvCxnSpPr>
        <p:spPr>
          <a:xfrm>
            <a:off x="4499992" y="1556792"/>
            <a:ext cx="0" cy="194421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0" name="Rettangolo 19"/>
          <p:cNvSpPr/>
          <p:nvPr/>
        </p:nvSpPr>
        <p:spPr>
          <a:xfrm>
            <a:off x="3347864" y="3573016"/>
            <a:ext cx="2448272" cy="2088232"/>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FF00"/>
                </a:solidFill>
              </a:rPr>
              <a:t>Un </a:t>
            </a:r>
            <a:r>
              <a:rPr lang="it-IT" sz="2000" b="1" dirty="0">
                <a:solidFill>
                  <a:srgbClr val="FFFF00"/>
                </a:solidFill>
              </a:rPr>
              <a:t>dono per amare</a:t>
            </a:r>
            <a:r>
              <a:rPr lang="it-IT" dirty="0">
                <a:solidFill>
                  <a:srgbClr val="FFFF00"/>
                </a:solidFill>
              </a:rPr>
              <a:t> che si esprime anche nella genitalità ed è un profondo incontro tra due persone, non un incontro tra due corpi. </a:t>
            </a:r>
          </a:p>
        </p:txBody>
      </p:sp>
      <p:sp>
        <p:nvSpPr>
          <p:cNvPr id="18" name="Rettangolo 17"/>
          <p:cNvSpPr/>
          <p:nvPr/>
        </p:nvSpPr>
        <p:spPr>
          <a:xfrm>
            <a:off x="6156176" y="2780928"/>
            <a:ext cx="2736304" cy="288032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rgbClr val="FFFF00"/>
                </a:solidFill>
              </a:rPr>
              <a:t>Unitarietà </a:t>
            </a:r>
            <a:r>
              <a:rPr lang="it-IT" sz="2000" b="1" dirty="0">
                <a:solidFill>
                  <a:srgbClr val="FFFF00"/>
                </a:solidFill>
              </a:rPr>
              <a:t>di intenti, di amore, di </a:t>
            </a:r>
            <a:r>
              <a:rPr lang="it-IT" sz="2000" b="1" dirty="0" smtClean="0">
                <a:solidFill>
                  <a:srgbClr val="FFFF00"/>
                </a:solidFill>
              </a:rPr>
              <a:t>progetti. </a:t>
            </a:r>
            <a:r>
              <a:rPr lang="it-IT" dirty="0">
                <a:solidFill>
                  <a:srgbClr val="FFFF00"/>
                </a:solidFill>
              </a:rPr>
              <a:t>E’ evidente, dunque, quale profondità di significato assume la genitalità (ossia il rapporto sessuale) che rientra nella categoria ben più estesa della sessualità.</a:t>
            </a:r>
          </a:p>
        </p:txBody>
      </p:sp>
      <p:cxnSp>
        <p:nvCxnSpPr>
          <p:cNvPr id="19" name="Connettore 2 18"/>
          <p:cNvCxnSpPr>
            <a:stCxn id="13" idx="6"/>
          </p:cNvCxnSpPr>
          <p:nvPr/>
        </p:nvCxnSpPr>
        <p:spPr>
          <a:xfrm>
            <a:off x="5292080" y="1700808"/>
            <a:ext cx="2088232" cy="1008112"/>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Ovale 12"/>
          <p:cNvSpPr/>
          <p:nvPr/>
        </p:nvSpPr>
        <p:spPr>
          <a:xfrm>
            <a:off x="3851920" y="1484784"/>
            <a:ext cx="1440160"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23" presetClass="entr" presetSubtype="16" fill="hold" nodeType="click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500" fill="hold"/>
                                        <p:tgtEl>
                                          <p:spTgt spid="18"/>
                                        </p:tgtEl>
                                        <p:attrNameLst>
                                          <p:attrName>ppt_w</p:attrName>
                                        </p:attrNameLst>
                                      </p:cBhvr>
                                      <p:tavLst>
                                        <p:tav tm="0">
                                          <p:val>
                                            <p:fltVal val="0"/>
                                          </p:val>
                                        </p:tav>
                                        <p:tav tm="100000">
                                          <p:val>
                                            <p:strVal val="#ppt_w"/>
                                          </p:val>
                                        </p:tav>
                                      </p:tavLst>
                                    </p:anim>
                                    <p:anim calcmode="lin" valueType="num">
                                      <p:cBhvr>
                                        <p:cTn id="56" dur="500" fill="hold"/>
                                        <p:tgtEl>
                                          <p:spTgt spid="18"/>
                                        </p:tgtEl>
                                        <p:attrNameLst>
                                          <p:attrName>ppt_h</p:attrName>
                                        </p:attrNameLst>
                                      </p:cBhvr>
                                      <p:tavLst>
                                        <p:tav tm="0">
                                          <p:val>
                                            <p:fltVal val="0"/>
                                          </p:val>
                                        </p:tav>
                                        <p:tav tm="100000">
                                          <p:val>
                                            <p:strVal val="#ppt_h"/>
                                          </p:val>
                                        </p:tav>
                                      </p:tavLst>
                                    </p:anim>
                                    <p:animEffect transition="in" filter="fade">
                                      <p:cBhvr>
                                        <p:cTn id="5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20" grpId="0" animBg="1"/>
      <p:bldP spid="18"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1520" y="260648"/>
            <a:ext cx="8640960" cy="648072"/>
          </a:xfrm>
        </p:spPr>
        <p:txBody>
          <a:bodyPr>
            <a:normAutofit/>
          </a:bodyPr>
          <a:lstStyle/>
          <a:p>
            <a:pPr algn="ctr"/>
            <a:r>
              <a:rPr lang="it-IT" sz="4000" dirty="0" smtClean="0">
                <a:solidFill>
                  <a:srgbClr val="FFFF00"/>
                </a:solidFill>
              </a:rPr>
              <a:t>LA SESSUALITA’ SPIEGATA AI RAGAZZI</a:t>
            </a:r>
            <a:endParaRPr lang="it-IT" sz="4000" dirty="0">
              <a:solidFill>
                <a:srgbClr val="FFFF00"/>
              </a:solidFill>
            </a:endParaRPr>
          </a:p>
        </p:txBody>
      </p:sp>
      <p:sp>
        <p:nvSpPr>
          <p:cNvPr id="8" name="Segnaposto data 7"/>
          <p:cNvSpPr>
            <a:spLocks noGrp="1"/>
          </p:cNvSpPr>
          <p:nvPr>
            <p:ph type="dt" sz="half" idx="10"/>
          </p:nvPr>
        </p:nvSpPr>
        <p:spPr/>
        <p:txBody>
          <a:bodyPr/>
          <a:lstStyle/>
          <a:p>
            <a:fld id="{0D2B0588-627B-4937-8A57-496AA4EC9A89}" type="datetime1">
              <a:rPr lang="it-IT" smtClean="0"/>
              <a:pPr/>
              <a:t>27/07/2022</a:t>
            </a:fld>
            <a:endParaRPr lang="it-IT"/>
          </a:p>
        </p:txBody>
      </p:sp>
      <p:sp>
        <p:nvSpPr>
          <p:cNvPr id="9" name="Segnaposto numero diapositiva 8"/>
          <p:cNvSpPr>
            <a:spLocks noGrp="1"/>
          </p:cNvSpPr>
          <p:nvPr>
            <p:ph type="sldNum" sz="quarter" idx="12"/>
          </p:nvPr>
        </p:nvSpPr>
        <p:spPr/>
        <p:txBody>
          <a:bodyPr/>
          <a:lstStyle/>
          <a:p>
            <a:fld id="{1DD1764C-84AA-439F-85E9-949B4B71F131}" type="slidenum">
              <a:rPr lang="it-IT" smtClean="0"/>
              <a:pPr/>
              <a:t>9</a:t>
            </a:fld>
            <a:endParaRPr lang="it-IT"/>
          </a:p>
        </p:txBody>
      </p:sp>
      <p:sp>
        <p:nvSpPr>
          <p:cNvPr id="10" name="CasellaDiTesto 9"/>
          <p:cNvSpPr txBox="1"/>
          <p:nvPr/>
        </p:nvSpPr>
        <p:spPr>
          <a:xfrm>
            <a:off x="251520" y="1052736"/>
            <a:ext cx="8640960" cy="400110"/>
          </a:xfrm>
          <a:prstGeom prst="rect">
            <a:avLst/>
          </a:prstGeom>
          <a:solidFill>
            <a:schemeClr val="accent3">
              <a:lumMod val="40000"/>
              <a:lumOff val="60000"/>
            </a:schemeClr>
          </a:solidFill>
          <a:ln w="25400">
            <a:solidFill>
              <a:srgbClr val="0070C0"/>
            </a:solidFill>
          </a:ln>
        </p:spPr>
        <p:txBody>
          <a:bodyPr wrap="square" rtlCol="0">
            <a:spAutoFit/>
          </a:bodyPr>
          <a:lstStyle/>
          <a:p>
            <a:pPr algn="ctr"/>
            <a:r>
              <a:rPr lang="it-IT" sz="2000" b="1" dirty="0" smtClean="0">
                <a:solidFill>
                  <a:srgbClr val="0070C0"/>
                </a:solidFill>
              </a:rPr>
              <a:t>Le tre dimensioni della sessualità</a:t>
            </a:r>
            <a:endParaRPr lang="it-IT" sz="2000" b="1" dirty="0">
              <a:solidFill>
                <a:srgbClr val="0070C0"/>
              </a:solidFill>
            </a:endParaRPr>
          </a:p>
        </p:txBody>
      </p:sp>
      <p:sp>
        <p:nvSpPr>
          <p:cNvPr id="18" name="Rettangolo 17"/>
          <p:cNvSpPr/>
          <p:nvPr/>
        </p:nvSpPr>
        <p:spPr>
          <a:xfrm>
            <a:off x="3851920" y="1844824"/>
            <a:ext cx="5040560" cy="72008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smtClean="0">
                <a:solidFill>
                  <a:srgbClr val="FFFF00"/>
                </a:solidFill>
              </a:rPr>
              <a:t>Relazione profonda</a:t>
            </a:r>
            <a:endParaRPr lang="it-IT" sz="3200" b="1" dirty="0">
              <a:solidFill>
                <a:srgbClr val="FFFF00"/>
              </a:solidFill>
            </a:endParaRPr>
          </a:p>
        </p:txBody>
      </p:sp>
      <p:sp>
        <p:nvSpPr>
          <p:cNvPr id="13" name="Freccia a destra 12"/>
          <p:cNvSpPr/>
          <p:nvPr/>
        </p:nvSpPr>
        <p:spPr>
          <a:xfrm>
            <a:off x="251520" y="1628800"/>
            <a:ext cx="3312368" cy="108012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3200" dirty="0" smtClean="0"/>
              <a:t>UNITIVA</a:t>
            </a:r>
            <a:endParaRPr lang="it-IT" sz="3200" dirty="0"/>
          </a:p>
        </p:txBody>
      </p:sp>
      <p:sp>
        <p:nvSpPr>
          <p:cNvPr id="14" name="Freccia a destra 13"/>
          <p:cNvSpPr/>
          <p:nvPr/>
        </p:nvSpPr>
        <p:spPr>
          <a:xfrm>
            <a:off x="251520" y="2852936"/>
            <a:ext cx="3384376" cy="1152128"/>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3200" dirty="0" smtClean="0"/>
              <a:t>PROCRETIVA</a:t>
            </a:r>
            <a:endParaRPr lang="it-IT" sz="3200" dirty="0"/>
          </a:p>
        </p:txBody>
      </p:sp>
      <p:sp>
        <p:nvSpPr>
          <p:cNvPr id="15" name="Freccia a destra 14"/>
          <p:cNvSpPr/>
          <p:nvPr/>
        </p:nvSpPr>
        <p:spPr>
          <a:xfrm>
            <a:off x="251520" y="4149080"/>
            <a:ext cx="3384376" cy="1152128"/>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3200" dirty="0" smtClean="0"/>
              <a:t>PIACEVOLE</a:t>
            </a:r>
            <a:endParaRPr lang="it-IT" sz="3200" dirty="0"/>
          </a:p>
        </p:txBody>
      </p:sp>
      <p:sp>
        <p:nvSpPr>
          <p:cNvPr id="16" name="Rettangolo 15"/>
          <p:cNvSpPr/>
          <p:nvPr/>
        </p:nvSpPr>
        <p:spPr>
          <a:xfrm>
            <a:off x="3851920" y="3068960"/>
            <a:ext cx="5040560" cy="72008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smtClean="0">
                <a:solidFill>
                  <a:srgbClr val="FFFF00"/>
                </a:solidFill>
              </a:rPr>
              <a:t>Amore che dona vita</a:t>
            </a:r>
            <a:endParaRPr lang="it-IT" sz="3200" b="1" dirty="0">
              <a:solidFill>
                <a:srgbClr val="FFFF00"/>
              </a:solidFill>
            </a:endParaRPr>
          </a:p>
        </p:txBody>
      </p:sp>
      <p:sp>
        <p:nvSpPr>
          <p:cNvPr id="21" name="Rettangolo 20"/>
          <p:cNvSpPr/>
          <p:nvPr/>
        </p:nvSpPr>
        <p:spPr>
          <a:xfrm>
            <a:off x="3851920" y="4365104"/>
            <a:ext cx="5040560" cy="720080"/>
          </a:xfrm>
          <a:prstGeom prst="rect">
            <a:avLst/>
          </a:prstGeom>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smtClean="0">
                <a:solidFill>
                  <a:srgbClr val="FFFF00"/>
                </a:solidFill>
              </a:rPr>
              <a:t>Amore che dona gioia</a:t>
            </a:r>
            <a:endParaRPr lang="it-IT" sz="3200" b="1" dirty="0">
              <a:solidFill>
                <a:srgbClr val="FFFF00"/>
              </a:solidFill>
            </a:endParaRPr>
          </a:p>
        </p:txBody>
      </p:sp>
      <p:sp>
        <p:nvSpPr>
          <p:cNvPr id="22" name="CasellaDiTesto 21"/>
          <p:cNvSpPr txBox="1"/>
          <p:nvPr/>
        </p:nvSpPr>
        <p:spPr>
          <a:xfrm>
            <a:off x="251520" y="5445224"/>
            <a:ext cx="8640960" cy="1200329"/>
          </a:xfrm>
          <a:prstGeom prst="rect">
            <a:avLst/>
          </a:prstGeom>
          <a:solidFill>
            <a:schemeClr val="accent1"/>
          </a:solidFill>
          <a:ln w="25400">
            <a:solidFill>
              <a:srgbClr val="FF0000"/>
            </a:solidFill>
          </a:ln>
        </p:spPr>
        <p:txBody>
          <a:bodyPr wrap="square" rtlCol="0">
            <a:spAutoFit/>
          </a:bodyPr>
          <a:lstStyle/>
          <a:p>
            <a:pPr algn="ctr"/>
            <a:r>
              <a:rPr lang="it-IT" dirty="0">
                <a:solidFill>
                  <a:srgbClr val="FFFF00"/>
                </a:solidFill>
              </a:rPr>
              <a:t>Anche la persona che sceglie la via della </a:t>
            </a:r>
            <a:r>
              <a:rPr lang="it-IT" dirty="0" smtClean="0">
                <a:solidFill>
                  <a:srgbClr val="FFFF00"/>
                </a:solidFill>
              </a:rPr>
              <a:t>consacrazione religiosa vive </a:t>
            </a:r>
            <a:r>
              <a:rPr lang="it-IT" dirty="0">
                <a:solidFill>
                  <a:srgbClr val="FFFF00"/>
                </a:solidFill>
              </a:rPr>
              <a:t>la sessualità pur non esercitando l’aspetto genitale di essa e rivolge le proprie energie di amore verso tutti, in particolare verso i più deboli in uno stile di vita comunitario e fraterno. </a:t>
            </a:r>
            <a:endParaRPr lang="it-IT" dirty="0" smtClean="0">
              <a:solidFill>
                <a:srgbClr val="FFFF00"/>
              </a:solidFill>
            </a:endParaRPr>
          </a:p>
          <a:p>
            <a:pPr algn="ctr"/>
            <a:r>
              <a:rPr lang="it-IT" dirty="0" smtClean="0">
                <a:solidFill>
                  <a:srgbClr val="FFFF00"/>
                </a:solidFill>
              </a:rPr>
              <a:t>Dilata </a:t>
            </a:r>
            <a:r>
              <a:rPr lang="it-IT" dirty="0">
                <a:solidFill>
                  <a:srgbClr val="FFFF00"/>
                </a:solidFill>
              </a:rPr>
              <a:t>le proprie energie di amore ed è chiamata ad un amore verso tutti.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0"/>
                                        </p:tgtEl>
                                        <p:attrNameLst>
                                          <p:attrName>ppt_y</p:attrName>
                                        </p:attrNameLst>
                                      </p:cBhvr>
                                      <p:tavLst>
                                        <p:tav tm="0">
                                          <p:val>
                                            <p:strVal val="#ppt_y"/>
                                          </p:val>
                                        </p:tav>
                                        <p:tav tm="100000">
                                          <p:val>
                                            <p:strVal val="#ppt_y"/>
                                          </p:val>
                                        </p:tav>
                                      </p:tavLst>
                                    </p:anim>
                                    <p:anim calcmode="lin" valueType="num">
                                      <p:cBhvr>
                                        <p:cTn id="9"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3"/>
                                        </p:tgtEl>
                                        <p:attrNameLst>
                                          <p:attrName>ppt_y</p:attrName>
                                        </p:attrNameLst>
                                      </p:cBhvr>
                                      <p:tavLst>
                                        <p:tav tm="0">
                                          <p:val>
                                            <p:strVal val="#ppt_y"/>
                                          </p:val>
                                        </p:tav>
                                        <p:tav tm="100000">
                                          <p:val>
                                            <p:strVal val="#ppt_y"/>
                                          </p:val>
                                        </p:tav>
                                      </p:tavLst>
                                    </p:anim>
                                    <p:anim calcmode="lin" valueType="num">
                                      <p:cBhvr>
                                        <p:cTn id="18"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p:cTn id="25" dur="500" fill="hold"/>
                                        <p:tgtEl>
                                          <p:spTgt spid="18"/>
                                        </p:tgtEl>
                                        <p:attrNameLst>
                                          <p:attrName>ppt_w</p:attrName>
                                        </p:attrNameLst>
                                      </p:cBhvr>
                                      <p:tavLst>
                                        <p:tav tm="0">
                                          <p:val>
                                            <p:fltVal val="0"/>
                                          </p:val>
                                        </p:tav>
                                        <p:tav tm="100000">
                                          <p:val>
                                            <p:strVal val="#ppt_w"/>
                                          </p:val>
                                        </p:tav>
                                      </p:tavLst>
                                    </p:anim>
                                    <p:anim calcmode="lin" valueType="num">
                                      <p:cBhvr>
                                        <p:cTn id="26" dur="500" fill="hold"/>
                                        <p:tgtEl>
                                          <p:spTgt spid="18"/>
                                        </p:tgtEl>
                                        <p:attrNameLst>
                                          <p:attrName>ppt_h</p:attrName>
                                        </p:attrNameLst>
                                      </p:cBhvr>
                                      <p:tavLst>
                                        <p:tav tm="0">
                                          <p:val>
                                            <p:fltVal val="0"/>
                                          </p:val>
                                        </p:tav>
                                        <p:tav tm="100000">
                                          <p:val>
                                            <p:strVal val="#ppt_h"/>
                                          </p:val>
                                        </p:tav>
                                      </p:tavLst>
                                    </p:anim>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14"/>
                                        </p:tgtEl>
                                        <p:attrNameLst>
                                          <p:attrName>ppt_y</p:attrName>
                                        </p:attrNameLst>
                                      </p:cBhvr>
                                      <p:tavLst>
                                        <p:tav tm="0">
                                          <p:val>
                                            <p:strVal val="#ppt_y"/>
                                          </p:val>
                                        </p:tav>
                                        <p:tav tm="100000">
                                          <p:val>
                                            <p:strVal val="#ppt_y"/>
                                          </p:val>
                                        </p:tav>
                                      </p:tavLst>
                                    </p:anim>
                                    <p:anim calcmode="lin" valueType="num">
                                      <p:cBhvr>
                                        <p:cTn id="34"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500" fill="hold"/>
                                        <p:tgtEl>
                                          <p:spTgt spid="16"/>
                                        </p:tgtEl>
                                        <p:attrNameLst>
                                          <p:attrName>ppt_w</p:attrName>
                                        </p:attrNameLst>
                                      </p:cBhvr>
                                      <p:tavLst>
                                        <p:tav tm="0">
                                          <p:val>
                                            <p:fltVal val="0"/>
                                          </p:val>
                                        </p:tav>
                                        <p:tav tm="100000">
                                          <p:val>
                                            <p:strVal val="#ppt_w"/>
                                          </p:val>
                                        </p:tav>
                                      </p:tavLst>
                                    </p:anim>
                                    <p:anim calcmode="lin" valueType="num">
                                      <p:cBhvr>
                                        <p:cTn id="42" dur="500" fill="hold"/>
                                        <p:tgtEl>
                                          <p:spTgt spid="16"/>
                                        </p:tgtEl>
                                        <p:attrNameLst>
                                          <p:attrName>ppt_h</p:attrName>
                                        </p:attrNameLst>
                                      </p:cBhvr>
                                      <p:tavLst>
                                        <p:tav tm="0">
                                          <p:val>
                                            <p:fltVal val="0"/>
                                          </p:val>
                                        </p:tav>
                                        <p:tav tm="100000">
                                          <p:val>
                                            <p:strVal val="#ppt_h"/>
                                          </p:val>
                                        </p:tav>
                                      </p:tavLst>
                                    </p:anim>
                                    <p:animEffect transition="in" filter="fade">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5"/>
                                        </p:tgtEl>
                                        <p:attrNameLst>
                                          <p:attrName>ppt_y</p:attrName>
                                        </p:attrNameLst>
                                      </p:cBhvr>
                                      <p:tavLst>
                                        <p:tav tm="0">
                                          <p:val>
                                            <p:strVal val="#ppt_y"/>
                                          </p:val>
                                        </p:tav>
                                        <p:tav tm="100000">
                                          <p:val>
                                            <p:strVal val="#ppt_y"/>
                                          </p:val>
                                        </p:tav>
                                      </p:tavLst>
                                    </p:anim>
                                    <p:anim calcmode="lin" valueType="num">
                                      <p:cBhvr>
                                        <p:cTn id="50"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p:cTn id="57" dur="500" fill="hold"/>
                                        <p:tgtEl>
                                          <p:spTgt spid="21"/>
                                        </p:tgtEl>
                                        <p:attrNameLst>
                                          <p:attrName>ppt_w</p:attrName>
                                        </p:attrNameLst>
                                      </p:cBhvr>
                                      <p:tavLst>
                                        <p:tav tm="0">
                                          <p:val>
                                            <p:fltVal val="0"/>
                                          </p:val>
                                        </p:tav>
                                        <p:tav tm="100000">
                                          <p:val>
                                            <p:strVal val="#ppt_w"/>
                                          </p:val>
                                        </p:tav>
                                      </p:tavLst>
                                    </p:anim>
                                    <p:anim calcmode="lin" valueType="num">
                                      <p:cBhvr>
                                        <p:cTn id="58" dur="500" fill="hold"/>
                                        <p:tgtEl>
                                          <p:spTgt spid="21"/>
                                        </p:tgtEl>
                                        <p:attrNameLst>
                                          <p:attrName>ppt_h</p:attrName>
                                        </p:attrNameLst>
                                      </p:cBhvr>
                                      <p:tavLst>
                                        <p:tav tm="0">
                                          <p:val>
                                            <p:fltVal val="0"/>
                                          </p:val>
                                        </p:tav>
                                        <p:tav tm="100000">
                                          <p:val>
                                            <p:strVal val="#ppt_h"/>
                                          </p:val>
                                        </p:tav>
                                      </p:tavLst>
                                    </p:anim>
                                    <p:animEffect transition="in" filter="fade">
                                      <p:cBhvr>
                                        <p:cTn id="59" dur="500"/>
                                        <p:tgtEl>
                                          <p:spTgt spid="21"/>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0"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500" fill="hold"/>
                                        <p:tgtEl>
                                          <p:spTgt spid="22"/>
                                        </p:tgtEl>
                                        <p:attrNameLst>
                                          <p:attrName>ppt_w</p:attrName>
                                        </p:attrNameLst>
                                      </p:cBhvr>
                                      <p:tavLst>
                                        <p:tav tm="0">
                                          <p:val>
                                            <p:fltVal val="0"/>
                                          </p:val>
                                        </p:tav>
                                        <p:tav tm="100000">
                                          <p:val>
                                            <p:strVal val="#ppt_w"/>
                                          </p:val>
                                        </p:tav>
                                      </p:tavLst>
                                    </p:anim>
                                    <p:anim calcmode="lin" valueType="num">
                                      <p:cBhvr>
                                        <p:cTn id="65" dur="500" fill="hold"/>
                                        <p:tgtEl>
                                          <p:spTgt spid="22"/>
                                        </p:tgtEl>
                                        <p:attrNameLst>
                                          <p:attrName>ppt_h</p:attrName>
                                        </p:attrNameLst>
                                      </p:cBhvr>
                                      <p:tavLst>
                                        <p:tav tm="0">
                                          <p:val>
                                            <p:fltVal val="0"/>
                                          </p:val>
                                        </p:tav>
                                        <p:tav tm="100000">
                                          <p:val>
                                            <p:strVal val="#ppt_h"/>
                                          </p:val>
                                        </p:tav>
                                      </p:tavLst>
                                    </p:anim>
                                    <p:animEffect transition="in" filter="fade">
                                      <p:cBhvr>
                                        <p:cTn id="6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3" grpId="0" animBg="1"/>
      <p:bldP spid="14" grpId="0" animBg="1"/>
      <p:bldP spid="15" grpId="0" animBg="1"/>
      <p:bldP spid="16" grpId="0" animBg="1"/>
      <p:bldP spid="21" grpId="0" animBg="1"/>
      <p:bldP spid="2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1074</TotalTime>
  <Words>3216</Words>
  <Application>Microsoft Office PowerPoint</Application>
  <PresentationFormat>Presentazione su schermo (4:3)</PresentationFormat>
  <Paragraphs>374</Paragraphs>
  <Slides>26</Slides>
  <Notes>26</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Equinozio</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lpstr>LA SESSUALITA’ SPIEGATA AI RAGAZZI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sessualità spiegata ai ragazzi</dc:title>
  <dc:creator>Francesco Cannizzaro</dc:creator>
  <cp:lastModifiedBy>Master</cp:lastModifiedBy>
  <cp:revision>123</cp:revision>
  <dcterms:created xsi:type="dcterms:W3CDTF">2019-09-17T09:23:29Z</dcterms:created>
  <dcterms:modified xsi:type="dcterms:W3CDTF">2022-07-27T14:48:01Z</dcterms:modified>
</cp:coreProperties>
</file>